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379" r:id="rId5"/>
    <p:sldId id="416" r:id="rId6"/>
    <p:sldId id="283" r:id="rId7"/>
    <p:sldId id="429" r:id="rId8"/>
    <p:sldId id="430" r:id="rId9"/>
  </p:sldIdLst>
  <p:sldSz cx="12192000" cy="6858000"/>
  <p:notesSz cx="6858000" cy="9144000"/>
  <p:defaultTextStyle>
    <a:defPPr>
      <a:defRPr lang="fr-B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XFAM\Desktop\Trait%20R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Durée de décoposition pour Cas témoin et cas confirmé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Feuil1!$B$31</c:f>
              <c:strCache>
                <c:ptCount val="1"/>
                <c:pt idx="0">
                  <c:v>Colline</c:v>
                </c:pt>
              </c:strCache>
            </c:strRef>
          </c:tx>
          <c:invertIfNegative val="0"/>
          <c:cat>
            <c:strRef>
              <c:f>Feuil1!$A$32:$A$38</c:f>
              <c:strCach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TOTAL</c:v>
                </c:pt>
              </c:strCache>
            </c:strRef>
          </c:cat>
          <c:val>
            <c:numRef>
              <c:f>Feuil1!$B$32:$B$38</c:f>
              <c:numCache>
                <c:formatCode>General</c:formatCode>
                <c:ptCount val="7"/>
                <c:pt idx="0">
                  <c:v>0</c:v>
                </c:pt>
                <c:pt idx="3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08-4089-8E8D-D93AA3915B21}"/>
            </c:ext>
          </c:extLst>
        </c:ser>
        <c:ser>
          <c:idx val="1"/>
          <c:order val="1"/>
          <c:tx>
            <c:strRef>
              <c:f>Feuil1!$C$31</c:f>
              <c:strCache>
                <c:ptCount val="1"/>
                <c:pt idx="0">
                  <c:v>Sources</c:v>
                </c:pt>
              </c:strCache>
            </c:strRef>
          </c:tx>
          <c:invertIfNegative val="0"/>
          <c:cat>
            <c:strRef>
              <c:f>Feuil1!$A$32:$A$38</c:f>
              <c:strCach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TOTAL</c:v>
                </c:pt>
              </c:strCache>
            </c:strRef>
          </c:cat>
          <c:val>
            <c:numRef>
              <c:f>Feuil1!$C$32:$C$38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08-4089-8E8D-D93AA3915B21}"/>
            </c:ext>
          </c:extLst>
        </c:ser>
        <c:ser>
          <c:idx val="2"/>
          <c:order val="2"/>
          <c:tx>
            <c:strRef>
              <c:f>Feuil1!$D$31</c:f>
              <c:strCache>
                <c:ptCount val="1"/>
                <c:pt idx="0">
                  <c:v>Effectif des chercheurs</c:v>
                </c:pt>
              </c:strCache>
            </c:strRef>
          </c:tx>
          <c:invertIfNegative val="0"/>
          <c:dLbls>
            <c:spPr>
              <a:noFill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Feuil1!$A$32:$A$38</c:f>
              <c:strCach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TOTAL</c:v>
                </c:pt>
              </c:strCache>
            </c:strRef>
          </c:cat>
          <c:val>
            <c:numRef>
              <c:f>Feuil1!$D$32:$D$38</c:f>
              <c:numCache>
                <c:formatCode>General</c:formatCode>
                <c:ptCount val="7"/>
                <c:pt idx="0">
                  <c:v>23</c:v>
                </c:pt>
                <c:pt idx="1">
                  <c:v>18</c:v>
                </c:pt>
                <c:pt idx="2">
                  <c:v>12</c:v>
                </c:pt>
                <c:pt idx="3">
                  <c:v>24</c:v>
                </c:pt>
                <c:pt idx="4">
                  <c:v>12</c:v>
                </c:pt>
                <c:pt idx="5">
                  <c:v>11</c:v>
                </c:pt>
                <c:pt idx="6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08-4089-8E8D-D93AA3915B21}"/>
            </c:ext>
          </c:extLst>
        </c:ser>
        <c:ser>
          <c:idx val="3"/>
          <c:order val="3"/>
          <c:tx>
            <c:strRef>
              <c:f>Feuil1!$E$31</c:f>
              <c:strCache>
                <c:ptCount val="1"/>
                <c:pt idx="0">
                  <c:v>Temps de décomposition pour cas témoin(en jours)</c:v>
                </c:pt>
              </c:strCache>
            </c:strRef>
          </c:tx>
          <c:invertIfNegative val="0"/>
          <c:dLbls>
            <c:spPr>
              <a:noFill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Feuil1!$A$32:$A$38</c:f>
              <c:strCach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TOTAL</c:v>
                </c:pt>
              </c:strCache>
            </c:strRef>
          </c:cat>
          <c:val>
            <c:numRef>
              <c:f>Feuil1!$E$32:$E$38</c:f>
              <c:numCache>
                <c:formatCode>General</c:formatCode>
                <c:ptCount val="7"/>
                <c:pt idx="0">
                  <c:v>172</c:v>
                </c:pt>
                <c:pt idx="1">
                  <c:v>180</c:v>
                </c:pt>
                <c:pt idx="2">
                  <c:v>160</c:v>
                </c:pt>
                <c:pt idx="3">
                  <c:v>175</c:v>
                </c:pt>
                <c:pt idx="4">
                  <c:v>150</c:v>
                </c:pt>
                <c:pt idx="5">
                  <c:v>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08-4089-8E8D-D93AA3915B21}"/>
            </c:ext>
          </c:extLst>
        </c:ser>
        <c:ser>
          <c:idx val="4"/>
          <c:order val="4"/>
          <c:tx>
            <c:strRef>
              <c:f>Feuil1!$F$31</c:f>
              <c:strCache>
                <c:ptCount val="1"/>
                <c:pt idx="0">
                  <c:v>Temps de décomposition pour cas confirmé(en jours)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Feuil1!$A$32:$A$38</c:f>
              <c:strCach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TOTAL</c:v>
                </c:pt>
              </c:strCache>
            </c:strRef>
          </c:cat>
          <c:val>
            <c:numRef>
              <c:f>Feuil1!$F$32:$F$38</c:f>
              <c:numCache>
                <c:formatCode>General</c:formatCode>
                <c:ptCount val="7"/>
                <c:pt idx="0">
                  <c:v>50</c:v>
                </c:pt>
                <c:pt idx="1">
                  <c:v>48</c:v>
                </c:pt>
                <c:pt idx="2">
                  <c:v>47</c:v>
                </c:pt>
                <c:pt idx="3">
                  <c:v>49</c:v>
                </c:pt>
                <c:pt idx="4">
                  <c:v>45</c:v>
                </c:pt>
                <c:pt idx="5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08-4089-8E8D-D93AA3915B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590912"/>
        <c:axId val="121592832"/>
      </c:barChart>
      <c:catAx>
        <c:axId val="1215909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Participation par sous</a:t>
                </a:r>
                <a:r>
                  <a:rPr lang="en-US" baseline="0" dirty="0"/>
                  <a:t> colline</a:t>
                </a:r>
                <a:endParaRPr lang="en-US" dirty="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121592832"/>
        <c:crosses val="autoZero"/>
        <c:auto val="1"/>
        <c:lblAlgn val="ctr"/>
        <c:lblOffset val="100"/>
        <c:noMultiLvlLbl val="0"/>
      </c:catAx>
      <c:valAx>
        <c:axId val="1215928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Temps en jours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1590912"/>
        <c:crosses val="autoZero"/>
        <c:crossBetween val="between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87D620-5EF6-9C31-383C-621AFED67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I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DD7A704-F885-9957-90C8-5C8105548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I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138545-D788-2AAE-CC94-71BADF513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A63B-4766-43D7-AA66-96968E953FAC}" type="datetimeFigureOut">
              <a:rPr lang="fr-BI" smtClean="0"/>
              <a:t>05/11/2026</a:t>
            </a:fld>
            <a:endParaRPr lang="fr-BI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3AEFBB-3521-FACC-44E2-2AF6AFCB3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I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F8F731-A6DB-B01D-C8C6-A5F809174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36FD-C4F0-4595-BD50-066C9E93390D}" type="slidenum">
              <a:rPr lang="fr-BI" smtClean="0"/>
              <a:t>‹N°›</a:t>
            </a:fld>
            <a:endParaRPr lang="fr-BI"/>
          </a:p>
        </p:txBody>
      </p:sp>
    </p:spTree>
    <p:extLst>
      <p:ext uri="{BB962C8B-B14F-4D97-AF65-F5344CB8AC3E}">
        <p14:creationId xmlns:p14="http://schemas.microsoft.com/office/powerpoint/2010/main" val="3707966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F7AB4F-5723-E620-1968-E99BB5074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I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D6F4F79-D62F-00D9-8DBC-34C47EEC7B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I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0F8D04-D25A-D437-4CC5-21E22AF4F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A63B-4766-43D7-AA66-96968E953FAC}" type="datetimeFigureOut">
              <a:rPr lang="fr-BI" smtClean="0"/>
              <a:t>05/11/2026</a:t>
            </a:fld>
            <a:endParaRPr lang="fr-BI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AD21AD-40D4-155A-1616-4536B1547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I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7C333E-FB3C-DF11-A9DA-E3EC25ED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36FD-C4F0-4595-BD50-066C9E93390D}" type="slidenum">
              <a:rPr lang="fr-BI" smtClean="0"/>
              <a:t>‹N°›</a:t>
            </a:fld>
            <a:endParaRPr lang="fr-BI"/>
          </a:p>
        </p:txBody>
      </p:sp>
    </p:spTree>
    <p:extLst>
      <p:ext uri="{BB962C8B-B14F-4D97-AF65-F5344CB8AC3E}">
        <p14:creationId xmlns:p14="http://schemas.microsoft.com/office/powerpoint/2010/main" val="1528336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0B39669-E532-2CD6-D7FE-F036CD50C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I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75B18FF-C82E-5D5D-5E2D-E39F93076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I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D240D2-E144-AB15-D941-F8A9F63AB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A63B-4766-43D7-AA66-96968E953FAC}" type="datetimeFigureOut">
              <a:rPr lang="fr-BI" smtClean="0"/>
              <a:t>05/11/2026</a:t>
            </a:fld>
            <a:endParaRPr lang="fr-BI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7F730A-0A60-0F8A-7E72-A26F6B406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I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5CE921-CF19-D714-F2D9-67D8094BF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36FD-C4F0-4595-BD50-066C9E93390D}" type="slidenum">
              <a:rPr lang="fr-BI" smtClean="0"/>
              <a:t>‹N°›</a:t>
            </a:fld>
            <a:endParaRPr lang="fr-BI"/>
          </a:p>
        </p:txBody>
      </p:sp>
    </p:spTree>
    <p:extLst>
      <p:ext uri="{BB962C8B-B14F-4D97-AF65-F5344CB8AC3E}">
        <p14:creationId xmlns:p14="http://schemas.microsoft.com/office/powerpoint/2010/main" val="2276680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84868-6487-10C8-915E-A014EB6C1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I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3CBF51-B728-4C04-54CB-2A8D13A15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I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739CAE-30D4-52FF-B782-7A4A114EF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A63B-4766-43D7-AA66-96968E953FAC}" type="datetimeFigureOut">
              <a:rPr lang="fr-BI" smtClean="0"/>
              <a:t>05/11/2026</a:t>
            </a:fld>
            <a:endParaRPr lang="fr-BI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48D109-EF13-7B8F-3E01-826139A1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I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88D694-7867-735C-46E2-F5887526A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36FD-C4F0-4595-BD50-066C9E93390D}" type="slidenum">
              <a:rPr lang="fr-BI" smtClean="0"/>
              <a:t>‹N°›</a:t>
            </a:fld>
            <a:endParaRPr lang="fr-BI"/>
          </a:p>
        </p:txBody>
      </p:sp>
    </p:spTree>
    <p:extLst>
      <p:ext uri="{BB962C8B-B14F-4D97-AF65-F5344CB8AC3E}">
        <p14:creationId xmlns:p14="http://schemas.microsoft.com/office/powerpoint/2010/main" val="1987257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45E428-33FD-6AF4-A09E-700D6012D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I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774A86-D8ED-1FA2-5685-06A51A150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A1A22-13CB-C802-85A0-9E70B3EE7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A63B-4766-43D7-AA66-96968E953FAC}" type="datetimeFigureOut">
              <a:rPr lang="fr-BI" smtClean="0"/>
              <a:t>05/11/2026</a:t>
            </a:fld>
            <a:endParaRPr lang="fr-BI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D0F05A-C5EC-0657-461E-791E121B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I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396A5E-8531-4667-6772-515516598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36FD-C4F0-4595-BD50-066C9E93390D}" type="slidenum">
              <a:rPr lang="fr-BI" smtClean="0"/>
              <a:t>‹N°›</a:t>
            </a:fld>
            <a:endParaRPr lang="fr-BI"/>
          </a:p>
        </p:txBody>
      </p:sp>
    </p:spTree>
    <p:extLst>
      <p:ext uri="{BB962C8B-B14F-4D97-AF65-F5344CB8AC3E}">
        <p14:creationId xmlns:p14="http://schemas.microsoft.com/office/powerpoint/2010/main" val="4156339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AAE1AA-8A8D-9F0B-525D-D2336101F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I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E2C444-10F5-EB9F-63AD-A4C6008119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I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73C3FAF-DBED-895E-0C80-83E1E97AF4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I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CE66272-71AB-3BF7-EAAA-586C87941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A63B-4766-43D7-AA66-96968E953FAC}" type="datetimeFigureOut">
              <a:rPr lang="fr-BI" smtClean="0"/>
              <a:t>05/11/2026</a:t>
            </a:fld>
            <a:endParaRPr lang="fr-BI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6EBD4F9-3CDA-45FC-D7CA-F0DA30B8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I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2050D97-CD33-C0E9-A75A-DDA1978F9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36FD-C4F0-4595-BD50-066C9E93390D}" type="slidenum">
              <a:rPr lang="fr-BI" smtClean="0"/>
              <a:t>‹N°›</a:t>
            </a:fld>
            <a:endParaRPr lang="fr-BI"/>
          </a:p>
        </p:txBody>
      </p:sp>
    </p:spTree>
    <p:extLst>
      <p:ext uri="{BB962C8B-B14F-4D97-AF65-F5344CB8AC3E}">
        <p14:creationId xmlns:p14="http://schemas.microsoft.com/office/powerpoint/2010/main" val="2706782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103584-2588-CBEA-3C2C-D033AF800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I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BB4433-8706-D824-CFD4-CEB785B33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F73652E-8668-8D91-8286-BF809EEF3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I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C93CA89-6DF2-749B-939F-ABDCF113EE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2A942AF-FE53-F4F6-21DC-11D930555A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I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16AEA9D-FB2A-1C87-2515-7345F84D5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A63B-4766-43D7-AA66-96968E953FAC}" type="datetimeFigureOut">
              <a:rPr lang="fr-BI" smtClean="0"/>
              <a:t>05/11/2026</a:t>
            </a:fld>
            <a:endParaRPr lang="fr-BI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4B2B72A-BF27-DF64-009E-57CF76658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I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18FA009-DBB4-333F-3EDD-341A9AE05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36FD-C4F0-4595-BD50-066C9E93390D}" type="slidenum">
              <a:rPr lang="fr-BI" smtClean="0"/>
              <a:t>‹N°›</a:t>
            </a:fld>
            <a:endParaRPr lang="fr-BI"/>
          </a:p>
        </p:txBody>
      </p:sp>
    </p:spTree>
    <p:extLst>
      <p:ext uri="{BB962C8B-B14F-4D97-AF65-F5344CB8AC3E}">
        <p14:creationId xmlns:p14="http://schemas.microsoft.com/office/powerpoint/2010/main" val="4243348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72088B-2F8B-BB97-33D9-8EC3A2506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I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19872A9-C643-CDE6-E3AD-A825A11D1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A63B-4766-43D7-AA66-96968E953FAC}" type="datetimeFigureOut">
              <a:rPr lang="fr-BI" smtClean="0"/>
              <a:t>05/11/2026</a:t>
            </a:fld>
            <a:endParaRPr lang="fr-BI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08C218-419A-72BF-BE92-FFE61C4F0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I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F7C40DC-DCCB-96C1-6A76-E5F701A90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36FD-C4F0-4595-BD50-066C9E93390D}" type="slidenum">
              <a:rPr lang="fr-BI" smtClean="0"/>
              <a:t>‹N°›</a:t>
            </a:fld>
            <a:endParaRPr lang="fr-BI"/>
          </a:p>
        </p:txBody>
      </p:sp>
    </p:spTree>
    <p:extLst>
      <p:ext uri="{BB962C8B-B14F-4D97-AF65-F5344CB8AC3E}">
        <p14:creationId xmlns:p14="http://schemas.microsoft.com/office/powerpoint/2010/main" val="1716802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C4AAD5A-662D-7953-CDF3-2D7AA4804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A63B-4766-43D7-AA66-96968E953FAC}" type="datetimeFigureOut">
              <a:rPr lang="fr-BI" smtClean="0"/>
              <a:t>05/11/2026</a:t>
            </a:fld>
            <a:endParaRPr lang="fr-BI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CE266BE-C773-2909-5226-75868B94C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I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2840D8-E177-1B38-EC9E-A2FBAA1F5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36FD-C4F0-4595-BD50-066C9E93390D}" type="slidenum">
              <a:rPr lang="fr-BI" smtClean="0"/>
              <a:t>‹N°›</a:t>
            </a:fld>
            <a:endParaRPr lang="fr-BI"/>
          </a:p>
        </p:txBody>
      </p:sp>
    </p:spTree>
    <p:extLst>
      <p:ext uri="{BB962C8B-B14F-4D97-AF65-F5344CB8AC3E}">
        <p14:creationId xmlns:p14="http://schemas.microsoft.com/office/powerpoint/2010/main" val="521477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B262BD-E417-BC5F-3AAE-EEAFF4FF8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I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6D8FE4-570E-D5AD-4F4A-F9586F33F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I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151E469-BD26-0EF1-5302-85586FEB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B296F1D-D5A0-99E0-96F9-958D2AAA0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A63B-4766-43D7-AA66-96968E953FAC}" type="datetimeFigureOut">
              <a:rPr lang="fr-BI" smtClean="0"/>
              <a:t>05/11/2026</a:t>
            </a:fld>
            <a:endParaRPr lang="fr-BI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EA86EB9-4F9E-874B-4868-0E3C87854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I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CC9B2E-2168-24C4-6E00-2D5EAFC3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36FD-C4F0-4595-BD50-066C9E93390D}" type="slidenum">
              <a:rPr lang="fr-BI" smtClean="0"/>
              <a:t>‹N°›</a:t>
            </a:fld>
            <a:endParaRPr lang="fr-BI"/>
          </a:p>
        </p:txBody>
      </p:sp>
    </p:spTree>
    <p:extLst>
      <p:ext uri="{BB962C8B-B14F-4D97-AF65-F5344CB8AC3E}">
        <p14:creationId xmlns:p14="http://schemas.microsoft.com/office/powerpoint/2010/main" val="1082009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9CED02-04EA-E735-B39D-20D568295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I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8DAFD2C-75BB-5995-A37A-10C0080F57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I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5D7F365-034D-A6D0-62C7-40ED686D6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1A6130C-B578-8AA7-5EB9-FE9A7B498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A63B-4766-43D7-AA66-96968E953FAC}" type="datetimeFigureOut">
              <a:rPr lang="fr-BI" smtClean="0"/>
              <a:t>05/11/2026</a:t>
            </a:fld>
            <a:endParaRPr lang="fr-BI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DB4887E-2959-E6F5-AF48-E244AD8C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I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96BB40-D1FE-DF26-D5EE-A925A0F65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36FD-C4F0-4595-BD50-066C9E93390D}" type="slidenum">
              <a:rPr lang="fr-BI" smtClean="0"/>
              <a:t>‹N°›</a:t>
            </a:fld>
            <a:endParaRPr lang="fr-BI"/>
          </a:p>
        </p:txBody>
      </p:sp>
    </p:spTree>
    <p:extLst>
      <p:ext uri="{BB962C8B-B14F-4D97-AF65-F5344CB8AC3E}">
        <p14:creationId xmlns:p14="http://schemas.microsoft.com/office/powerpoint/2010/main" val="1219097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42FA4F9-7A80-F01C-05DC-25276E914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I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371EB7-5562-86FF-0D00-458CB09FB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I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AAFFBC-3FE5-B508-FDA1-D8C55B665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BA63B-4766-43D7-AA66-96968E953FAC}" type="datetimeFigureOut">
              <a:rPr lang="fr-BI" smtClean="0"/>
              <a:t>05/11/2026</a:t>
            </a:fld>
            <a:endParaRPr lang="fr-BI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1793D7-9227-1F79-1866-EF9791D81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I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9935F3-6B72-A3B1-B69A-0E8B1BE91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936FD-C4F0-4595-BD50-066C9E93390D}" type="slidenum">
              <a:rPr lang="fr-BI" smtClean="0"/>
              <a:t>‹N°›</a:t>
            </a:fld>
            <a:endParaRPr lang="fr-BI"/>
          </a:p>
        </p:txBody>
      </p:sp>
    </p:spTree>
    <p:extLst>
      <p:ext uri="{BB962C8B-B14F-4D97-AF65-F5344CB8AC3E}">
        <p14:creationId xmlns:p14="http://schemas.microsoft.com/office/powerpoint/2010/main" val="201376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B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title"/>
          </p:nvPr>
        </p:nvSpPr>
        <p:spPr>
          <a:xfrm>
            <a:off x="1703512" y="1449450"/>
            <a:ext cx="7992888" cy="201622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fr-FR" sz="3600" b="1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AGRounded LT Black" panose="02000A03030000020004" pitchFamily="2" charset="0"/>
                <a:ea typeface="Verdana" panose="020B0604030504040204" pitchFamily="34" charset="0"/>
              </a:rPr>
              <a:t>Atelier de partage des recherches, études déjà effectuées et des initiatives existantes au Burundi dans le domaine de l’Agroécologie</a:t>
            </a:r>
            <a:br>
              <a:rPr lang="fr-FR" sz="3600" b="1" dirty="0">
                <a:ln w="0"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AGRounded LT Black" panose="02000A03030000020004" pitchFamily="2" charset="0"/>
                <a:ea typeface="Verdana" panose="020B0604030504040204" pitchFamily="34" charset="0"/>
              </a:rPr>
            </a:br>
            <a:endParaRPr lang="fr-FR" b="1" dirty="0"/>
          </a:p>
        </p:txBody>
      </p:sp>
      <p:sp>
        <p:nvSpPr>
          <p:cNvPr id="2051" name="Espace réservé du contenu 2"/>
          <p:cNvSpPr>
            <a:spLocks noGrp="1"/>
          </p:cNvSpPr>
          <p:nvPr>
            <p:ph idx="1"/>
          </p:nvPr>
        </p:nvSpPr>
        <p:spPr>
          <a:xfrm>
            <a:off x="1703512" y="3720374"/>
            <a:ext cx="8208912" cy="208823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fr-FR" sz="4000" b="1" dirty="0"/>
          </a:p>
          <a:p>
            <a:pPr marL="0" indent="0">
              <a:buNone/>
            </a:pPr>
            <a:r>
              <a:rPr lang="af-ZA" sz="58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AGRounded LT Black" panose="02000A03030000020004" pitchFamily="2" charset="0"/>
                <a:ea typeface="Verdana" panose="020B0604030504040204" pitchFamily="34" charset="0"/>
              </a:rPr>
              <a:t>Panéliste  </a:t>
            </a:r>
            <a:r>
              <a:rPr lang="fr-FR" sz="4000" dirty="0"/>
              <a:t>: </a:t>
            </a:r>
          </a:p>
          <a:p>
            <a:pPr marL="0" indent="0" algn="just">
              <a:buNone/>
            </a:pPr>
            <a:r>
              <a:rPr lang="fr-FR" sz="4000" b="1" dirty="0"/>
              <a:t>SINDAYIKENGERA Georges, Ir.Msc </a:t>
            </a:r>
            <a:r>
              <a:rPr lang="fr-FR" sz="4000" dirty="0"/>
              <a:t> </a:t>
            </a:r>
          </a:p>
          <a:p>
            <a:pPr marL="0" indent="0" algn="just">
              <a:buNone/>
            </a:pPr>
            <a:r>
              <a:rPr lang="fr-FR" sz="4000" dirty="0"/>
              <a:t>Responsable de l’axe Promotion de la Production Durable et Développement Economique Local à l’OAP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92B685F-CDCE-5539-044A-F871E24C5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194" y="106443"/>
            <a:ext cx="1296144" cy="128593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D5DB80C-410C-E80C-C709-EDE5CF7D11BD}"/>
              </a:ext>
            </a:extLst>
          </p:cNvPr>
          <p:cNvSpPr txBox="1"/>
          <p:nvPr/>
        </p:nvSpPr>
        <p:spPr>
          <a:xfrm>
            <a:off x="3503712" y="343470"/>
            <a:ext cx="5701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/>
              <a:t>Bujumbura-la DETENTE , 29 avril 2026</a:t>
            </a:r>
          </a:p>
        </p:txBody>
      </p:sp>
    </p:spTree>
    <p:extLst>
      <p:ext uri="{BB962C8B-B14F-4D97-AF65-F5344CB8AC3E}">
        <p14:creationId xmlns:p14="http://schemas.microsoft.com/office/powerpoint/2010/main" val="660238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AE360A-B36E-7589-DF39-472681325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180" y="2225040"/>
            <a:ext cx="8648700" cy="240792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fr-FR" dirty="0"/>
              <a:t> Une </a:t>
            </a:r>
            <a:r>
              <a:rPr lang="fr-FR" b="1" dirty="0"/>
              <a:t>gestion de la fertilité du sol est basée </a:t>
            </a:r>
            <a:r>
              <a:rPr lang="fr-FR" dirty="0"/>
              <a:t>en priorité </a:t>
            </a:r>
            <a:r>
              <a:rPr lang="fr-FR" b="1" dirty="0"/>
              <a:t>sur des apports organiques</a:t>
            </a:r>
            <a:endParaRPr lang="fr-FR" dirty="0"/>
          </a:p>
          <a:p>
            <a:pPr algn="just">
              <a:buFont typeface="Wingdings" panose="05000000000000000000" pitchFamily="2" charset="2"/>
              <a:buChar char="q"/>
            </a:pPr>
            <a:endParaRPr lang="fr-FR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fr-FR" dirty="0"/>
              <a:t> Contrairement à certains engrais de synthèse qui acidifient le sol à long terme, le compost nourrit la vie microbienne et restaure la fertilité naturelle</a:t>
            </a:r>
            <a:endParaRPr lang="fr-BI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68077129-6B6D-2962-6C19-63AE96A1944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Le lien entre l'Agroécologie, santé et productivité des sols: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compostage</a:t>
            </a:r>
            <a:endParaRPr lang="fr-BI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9717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6AB3D28-BF1F-5BA0-DCCF-A70442EF11B1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/>
              <a:t>Le lien entre l'Agroécologie, santé et productivité des sols: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compostage</a:t>
            </a:r>
            <a:endParaRPr lang="fr-BI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BF35A8-A45F-09BF-2FFD-57E82FB5F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r-BI" altLang="fr-BI" sz="44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Le compostage : Pilier de la santé des sols</a:t>
            </a:r>
            <a:endParaRPr kumimoji="0" lang="fr-FR" altLang="fr-BI" sz="44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BI" altLang="fr-BI" dirty="0">
                <a:solidFill>
                  <a:srgbClr val="0A0A0A"/>
                </a:solidFill>
                <a:latin typeface="Google Sans"/>
              </a:rPr>
              <a:t>Le compost ne se contente pas de nourrir les plantes ; il soigne l'écosystème souterrain par trois actions majeures : </a:t>
            </a:r>
            <a:endParaRPr lang="fr-BI" altLang="fr-BI" dirty="0"/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fr-FR" altLang="fr-BI" b="1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fr-BI" altLang="fr-BI" b="1" dirty="0">
                <a:solidFill>
                  <a:srgbClr val="0A0A0A"/>
                </a:solidFill>
                <a:latin typeface="Google Sans"/>
              </a:rPr>
              <a:t>Action biologique</a:t>
            </a:r>
            <a:r>
              <a:rPr lang="fr-BI" altLang="fr-BI" dirty="0">
                <a:solidFill>
                  <a:srgbClr val="0A0A0A"/>
                </a:solidFill>
                <a:latin typeface="Google Sans"/>
              </a:rPr>
              <a:t> : Il réactive la vie du sol en apportant des micro-organismes bénéfiques (bactéries, champignons) et de la matière organique qui stimulent la biodiversité souterraine.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fr-FR" altLang="fr-BI" b="1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fr-BI" altLang="fr-BI" b="1" dirty="0">
                <a:solidFill>
                  <a:srgbClr val="0A0A0A"/>
                </a:solidFill>
                <a:latin typeface="Google Sans"/>
              </a:rPr>
              <a:t>Action physique</a:t>
            </a:r>
            <a:r>
              <a:rPr lang="fr-BI" altLang="fr-BI" dirty="0">
                <a:solidFill>
                  <a:srgbClr val="0A0A0A"/>
                </a:solidFill>
                <a:latin typeface="Google Sans"/>
              </a:rPr>
              <a:t> : Il améliore la structure du sol en favorisant l'agrégation. Il allège les sols argileux et donne du corps aux sols sableux, ce qui limite l'érosion et améliore la circulation de l'air.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fr-FR" altLang="fr-BI" b="1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fr-BI" altLang="fr-BI" b="1" dirty="0">
                <a:solidFill>
                  <a:srgbClr val="0A0A0A"/>
                </a:solidFill>
                <a:latin typeface="Google Sans"/>
              </a:rPr>
              <a:t>Rétention d'eau</a:t>
            </a:r>
            <a:r>
              <a:rPr lang="fr-BI" altLang="fr-BI" dirty="0">
                <a:solidFill>
                  <a:srgbClr val="0A0A0A"/>
                </a:solidFill>
                <a:latin typeface="Google Sans"/>
              </a:rPr>
              <a:t> : Un sol riche en humus issu du compost retient mieux l'humidité, rendant les cultures plus résilientes face aux sécheresses.</a:t>
            </a:r>
            <a:endParaRPr lang="fr-FR" altLang="fr-BI" dirty="0">
              <a:solidFill>
                <a:srgbClr val="0A0A0A"/>
              </a:solidFill>
              <a:latin typeface="Google Sans"/>
            </a:endParaRPr>
          </a:p>
          <a:p>
            <a:pPr marL="0" lvl="0" indent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fr-FR" altLang="fr-BI" dirty="0">
              <a:solidFill>
                <a:srgbClr val="0A0A0A"/>
              </a:solidFill>
              <a:latin typeface="Google Sans"/>
            </a:endParaRPr>
          </a:p>
          <a:p>
            <a:endParaRPr lang="fr-BI" dirty="0"/>
          </a:p>
        </p:txBody>
      </p:sp>
    </p:spTree>
    <p:extLst>
      <p:ext uri="{BB962C8B-B14F-4D97-AF65-F5344CB8AC3E}">
        <p14:creationId xmlns:p14="http://schemas.microsoft.com/office/powerpoint/2010/main" val="576555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>
            <a:extLst>
              <a:ext uri="{FF2B5EF4-FFF2-40B4-BE49-F238E27FC236}">
                <a16:creationId xmlns:a16="http://schemas.microsoft.com/office/drawing/2014/main" id="{0FB8A4E0-4000-6EC7-6336-2D9FAA5491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1620" y="230189"/>
            <a:ext cx="9387840" cy="1499551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fr-FR" altLang="fr-FR" sz="2800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CAS DE SUCCES</a:t>
            </a:r>
            <a:r>
              <a:rPr lang="fr-FR" altLang="fr-FR" sz="28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: Promotion de compostage rapide grâce aux activateurs AEIGB et AV.</a:t>
            </a:r>
            <a:br>
              <a:rPr lang="fr-FR" altLang="fr-FR" sz="28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</a:br>
            <a:endParaRPr lang="rw-RW" altLang="fr-FR" sz="2800" b="1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363" name="Espace réservé du contenu 2">
            <a:extLst>
              <a:ext uri="{FF2B5EF4-FFF2-40B4-BE49-F238E27FC236}">
                <a16:creationId xmlns:a16="http://schemas.microsoft.com/office/drawing/2014/main" id="{D5B3F43D-8589-1BE1-6036-E825823BF9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64920" y="1813560"/>
            <a:ext cx="8945880" cy="4423728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fr-FR" altLang="fr-FR" sz="2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Fabrication</a:t>
            </a:r>
            <a:r>
              <a:rPr lang="fr-FR" altLang="fr-F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l’activateur à base des Extraits des Intestins Grêle de Bovin « AEIGB » et 	à base du vinaigre (AV)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fr-FR" alt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Ingrédients utilisables pour la fabrication de l’activateur: </a:t>
            </a:r>
            <a:r>
              <a:rPr lang="fr-FR" altLang="fr-FR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 de riz, Sucre, eau et extraits des intestins grêles (recueilli à moins d’une heure après abatage de la vache)</a:t>
            </a:r>
          </a:p>
          <a:p>
            <a:pPr marL="0" indent="0" algn="just">
              <a:buNone/>
              <a:defRPr/>
            </a:pPr>
            <a:r>
              <a:rPr lang="fr-FR" altLang="fr-F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altLang="fr-FR" sz="20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ère</a:t>
            </a:r>
            <a:r>
              <a:rPr lang="fr-FR" altLang="fr-F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étape de fabrication AEIGB :</a:t>
            </a:r>
          </a:p>
          <a:p>
            <a:pPr marL="0" indent="0" algn="just">
              <a:buNone/>
              <a:defRPr/>
            </a:pP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i) Mélanger 2kg de son de riz+2kg de sucre +10l d’eau,</a:t>
            </a:r>
          </a:p>
          <a:p>
            <a:pPr marL="0" indent="0" algn="just">
              <a:buNone/>
              <a:defRPr/>
            </a:pP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ii) Chauffer le mélange ci-dessus jusqu’à l’ébullition,</a:t>
            </a:r>
          </a:p>
          <a:p>
            <a:pPr marL="0" indent="0" algn="just">
              <a:buNone/>
              <a:defRPr/>
            </a:pP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iii) Laisser refroidir le mélange jusqu’à l’eau tiède (jusqu’à une température supportable par le doigt, la main)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Espace réservé du contenu 2">
            <a:extLst>
              <a:ext uri="{FF2B5EF4-FFF2-40B4-BE49-F238E27FC236}">
                <a16:creationId xmlns:a16="http://schemas.microsoft.com/office/drawing/2014/main" id="{AF32E745-15D4-E4C8-327A-A68E4E0E53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fr-FR" altLang="fr-FR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altLang="fr-FR" sz="21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altLang="fr-FR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étape de fabrication AEIGB </a:t>
            </a:r>
            <a:r>
              <a:rPr lang="fr-FR" altLang="fr-FR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endParaRPr lang="fr-FR" alt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iv) Verser dans le mélange (son de riz + sucre + eau) refroidi + 5litres d’extraits des intestins des vaches,</a:t>
            </a:r>
          </a:p>
          <a:p>
            <a:pPr marL="0" indent="0" algn="just">
              <a:buNone/>
            </a:pP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v) Verser le mélange dans un bidon (plastique) et laisser fermenter pendant 15jours,</a:t>
            </a:r>
          </a:p>
          <a:p>
            <a:pPr marL="0" indent="0" algn="just">
              <a:buNone/>
            </a:pP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vi) Après15 jours de fermentation, l’on obtient « activateur A » conservable jusqu’à une année.</a:t>
            </a:r>
          </a:p>
          <a:p>
            <a:pPr marL="0" indent="0" algn="just">
              <a:buNone/>
            </a:pP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altLang="fr-FR" dirty="0"/>
          </a:p>
        </p:txBody>
      </p:sp>
      <p:sp>
        <p:nvSpPr>
          <p:cNvPr id="7172" name="Espace réservé du numéro de diapositive 5">
            <a:extLst>
              <a:ext uri="{FF2B5EF4-FFF2-40B4-BE49-F238E27FC236}">
                <a16:creationId xmlns:a16="http://schemas.microsoft.com/office/drawing/2014/main" id="{D9928541-C961-B02B-BFF3-8B32995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7888" y="6248400"/>
            <a:ext cx="442912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1514197-0486-4E6A-BE1F-6FB1B46F4E98}" type="slidenum">
              <a:rPr lang="fr-FR" altLang="fr-FR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fr-FR" altLang="fr-FR" sz="100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3B3DD50-3D55-3B21-0E86-0D6C765FC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fr-FR" sz="2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Fabrication</a:t>
            </a:r>
            <a:r>
              <a:rPr lang="fr-FR" altLang="fr-F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l’activateur à base des Extraits des Intestins Grêle de Bovin « AEIGB » et 	à base du vinaigre (AV)</a:t>
            </a:r>
            <a:br>
              <a:rPr lang="fr-FR" altLang="fr-FR" sz="2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BI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des résultats de la recherche-action</a:t>
            </a:r>
            <a:endParaRPr lang="en-US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84860" y="136525"/>
            <a:ext cx="10515600" cy="13255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fr-BE" sz="2800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</a:br>
            <a:r>
              <a:rPr lang="fr-FR" sz="2800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Duplication de l’ AEIGB auprès de 100 ménages à Isare (Caranka-Rushubi-Nyarumpongo)</a:t>
            </a:r>
            <a:br>
              <a:rPr lang="en-US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endParaRPr lang="en-US" sz="28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689010"/>
              </p:ext>
            </p:extLst>
          </p:nvPr>
        </p:nvGraphicFramePr>
        <p:xfrm>
          <a:off x="1226820" y="1501140"/>
          <a:ext cx="7581900" cy="3542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2262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Espace réservé du contenu 2">
            <a:extLst>
              <a:ext uri="{FF2B5EF4-FFF2-40B4-BE49-F238E27FC236}">
                <a16:creationId xmlns:a16="http://schemas.microsoft.com/office/drawing/2014/main" id="{EA25B39C-9668-02F4-8694-ABD0984890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20140" y="952500"/>
            <a:ext cx="9090660" cy="5207001"/>
          </a:xfrm>
        </p:spPr>
        <p:txBody>
          <a:bodyPr/>
          <a:lstStyle/>
          <a:p>
            <a:pPr marL="0" indent="0" algn="just">
              <a:buNone/>
            </a:pPr>
            <a:r>
              <a:rPr lang="fr-FR" altLang="fr-FR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Fabrication AEIGB </a:t>
            </a:r>
            <a:r>
              <a:rPr lang="fr-FR" altLang="fr-FR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endParaRPr lang="fr-FR" alt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altLang="fr-FR" dirty="0"/>
          </a:p>
        </p:txBody>
      </p:sp>
      <p:sp>
        <p:nvSpPr>
          <p:cNvPr id="8196" name="Espace réservé du numéro de diapositive 5">
            <a:extLst>
              <a:ext uri="{FF2B5EF4-FFF2-40B4-BE49-F238E27FC236}">
                <a16:creationId xmlns:a16="http://schemas.microsoft.com/office/drawing/2014/main" id="{01A7EE40-ECE4-C7BB-6F67-014A8EB82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7888" y="6248400"/>
            <a:ext cx="442912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2C9A111-E08D-4F84-A1AF-B7CDA6CB568C}" type="slidenum">
              <a:rPr lang="fr-FR" altLang="fr-FR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fr-FR" altLang="fr-FR" sz="1000"/>
          </a:p>
        </p:txBody>
      </p:sp>
      <p:pic>
        <p:nvPicPr>
          <p:cNvPr id="8198" name="Image 5" descr="C:\Users\HP\Desktop\Laurent\IMG_20190605_154846.jpg">
            <a:extLst>
              <a:ext uri="{FF2B5EF4-FFF2-40B4-BE49-F238E27FC236}">
                <a16:creationId xmlns:a16="http://schemas.microsoft.com/office/drawing/2014/main" id="{B132FFC8-7F80-ABDE-B3F1-CBD71BB94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09" y="1419805"/>
            <a:ext cx="2699861" cy="230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Image 6" descr="C:\Users\HP\Desktop\Laurent\Photos\IMG-20190708-WA0011.jpg">
            <a:extLst>
              <a:ext uri="{FF2B5EF4-FFF2-40B4-BE49-F238E27FC236}">
                <a16:creationId xmlns:a16="http://schemas.microsoft.com/office/drawing/2014/main" id="{68A453AE-6BE1-912C-2845-466E5F62C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939" y="1281439"/>
            <a:ext cx="2946717" cy="227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Image 7" descr="C:\Users\HP\Desktop\Laurent\Photos\IMG-20190708-WA0007.jpg">
            <a:extLst>
              <a:ext uri="{FF2B5EF4-FFF2-40B4-BE49-F238E27FC236}">
                <a16:creationId xmlns:a16="http://schemas.microsoft.com/office/drawing/2014/main" id="{58CAAEC7-3E16-B0BC-E0FA-20A86C90F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332" y="3914536"/>
            <a:ext cx="2656638" cy="179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F5BC452-7CF0-960F-8D3C-81664601C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8340" y="3556000"/>
            <a:ext cx="4064566" cy="228631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F0ED4C-E934-4FDA-3137-D19442F25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8720"/>
            <a:ext cx="6431280" cy="328028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1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>
              <a:buNone/>
            </a:pPr>
            <a:r>
              <a:rPr lang="fr-FR" b="1" dirty="0">
                <a:ln/>
                <a:solidFill>
                  <a:schemeClr val="accent4"/>
                </a:solidFill>
              </a:rPr>
              <a:t>                                 </a:t>
            </a:r>
          </a:p>
          <a:p>
            <a:pPr marL="0" indent="0">
              <a:buNone/>
            </a:pPr>
            <a:endParaRPr lang="fr-FR" b="1" dirty="0">
              <a:ln/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fr-FR" b="1" dirty="0">
                <a:ln/>
                <a:solidFill>
                  <a:schemeClr val="accent4"/>
                </a:solidFill>
              </a:rPr>
              <a:t>                                               En conclusion </a:t>
            </a:r>
          </a:p>
          <a:p>
            <a:pPr marL="0" indent="0">
              <a:buNone/>
            </a:pPr>
            <a:endParaRPr lang="fr-FR" b="1" dirty="0">
              <a:ln/>
              <a:solidFill>
                <a:schemeClr val="accent4"/>
              </a:solidFill>
            </a:endParaRPr>
          </a:p>
          <a:p>
            <a:pPr marL="914400" lvl="2" indent="0">
              <a:buNone/>
            </a:pPr>
            <a:r>
              <a:rPr lang="fr-FR" sz="3000" b="1" dirty="0">
                <a:ln/>
                <a:solidFill>
                  <a:srgbClr val="002060"/>
                </a:solidFill>
              </a:rPr>
              <a:t>« Il n’ya pas d’agroécologie sans compostage »</a:t>
            </a:r>
          </a:p>
          <a:p>
            <a:pPr marL="914400" lvl="2" indent="0">
              <a:buNone/>
            </a:pPr>
            <a:r>
              <a:rPr lang="fr-FR" sz="3000" b="1" dirty="0">
                <a:ln/>
                <a:solidFill>
                  <a:srgbClr val="002060"/>
                </a:solidFill>
              </a:rPr>
              <a:t>Car le compostage est le cœur battant de l'agroécologie.</a:t>
            </a:r>
            <a:endParaRPr lang="fr-BI" sz="3000" b="1" dirty="0">
              <a:ln/>
              <a:solidFill>
                <a:srgbClr val="00206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E41A41A-FEB9-B55A-7CC5-45F4F900A7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83580" y="0"/>
            <a:ext cx="5812948" cy="4638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23269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1438</TotalTime>
  <Words>517</Words>
  <Application>Microsoft Office PowerPoint</Application>
  <PresentationFormat>Grand écran</PresentationFormat>
  <Paragraphs>44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Google Sans</vt:lpstr>
      <vt:lpstr>Times New Roman</vt:lpstr>
      <vt:lpstr>VAGRounded LT Black</vt:lpstr>
      <vt:lpstr>Verdana</vt:lpstr>
      <vt:lpstr>Wingdings</vt:lpstr>
      <vt:lpstr>Thème Office</vt:lpstr>
      <vt:lpstr>Atelier de partage des recherches, études déjà effectuées et des initiatives existantes au Burundi dans le domaine de l’Agroécologie </vt:lpstr>
      <vt:lpstr>Présentation PowerPoint</vt:lpstr>
      <vt:lpstr>Le lien entre l'Agroécologie, santé et productivité des sols: compostage</vt:lpstr>
      <vt:lpstr>CAS DE SUCCES: Promotion de compostage rapide grâce aux activateurs AEIGB et AV. </vt:lpstr>
      <vt:lpstr>Fabrication de l’activateur à base des Extraits des Intestins Grêle de Bovin « AEIGB » et  à base du vinaigre (AV) </vt:lpstr>
      <vt:lpstr> Duplication de l’ AEIGB auprès de 100 ménages à Isare (Caranka-Rushubi-Nyarumpongo) 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 de partage des recherches, études déjà effectuées et des initiatives existantes au Burundi dans le domaine de l’Agroécologie </dc:title>
  <dc:creator>Georges sindayikengera</dc:creator>
  <cp:lastModifiedBy>INADES</cp:lastModifiedBy>
  <cp:revision>6</cp:revision>
  <dcterms:created xsi:type="dcterms:W3CDTF">2026-04-28T13:30:38Z</dcterms:created>
  <dcterms:modified xsi:type="dcterms:W3CDTF">2026-05-11T11:32:21Z</dcterms:modified>
</cp:coreProperties>
</file>