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7" r:id="rId3"/>
    <p:sldId id="258" r:id="rId4"/>
    <p:sldId id="260" r:id="rId5"/>
    <p:sldId id="259" r:id="rId6"/>
    <p:sldId id="261" r:id="rId7"/>
    <p:sldId id="262" r:id="rId8"/>
    <p:sldId id="263" r:id="rId9"/>
    <p:sldId id="265" r:id="rId10"/>
    <p:sldId id="266"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5" d="100"/>
          <a:sy n="85" d="100"/>
        </p:scale>
        <p:origin x="499"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285C3C50-5B12-4CE9-8549-F0499FDD227B}" type="datetimeFigureOut">
              <a:rPr lang="fr-FR" smtClean="0"/>
              <a:t>11/05/2026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007CFB1-3CF9-41C4-822C-E0EE06D177F9}" type="slidenum">
              <a:rPr lang="fr-FR" smtClean="0"/>
              <a:t>‹N°›</a:t>
            </a:fld>
            <a:endParaRPr lang="fr-FR"/>
          </a:p>
        </p:txBody>
      </p:sp>
    </p:spTree>
    <p:extLst>
      <p:ext uri="{BB962C8B-B14F-4D97-AF65-F5344CB8AC3E}">
        <p14:creationId xmlns:p14="http://schemas.microsoft.com/office/powerpoint/2010/main" val="3121262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85C3C50-5B12-4CE9-8549-F0499FDD227B}" type="datetimeFigureOut">
              <a:rPr lang="fr-FR" smtClean="0"/>
              <a:t>11/05/2026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007CFB1-3CF9-41C4-822C-E0EE06D177F9}" type="slidenum">
              <a:rPr lang="fr-FR" smtClean="0"/>
              <a:t>‹N°›</a:t>
            </a:fld>
            <a:endParaRPr lang="fr-FR"/>
          </a:p>
        </p:txBody>
      </p:sp>
    </p:spTree>
    <p:extLst>
      <p:ext uri="{BB962C8B-B14F-4D97-AF65-F5344CB8AC3E}">
        <p14:creationId xmlns:p14="http://schemas.microsoft.com/office/powerpoint/2010/main" val="1775046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85C3C50-5B12-4CE9-8549-F0499FDD227B}" type="datetimeFigureOut">
              <a:rPr lang="fr-FR" smtClean="0"/>
              <a:t>11/05/2026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007CFB1-3CF9-41C4-822C-E0EE06D177F9}" type="slidenum">
              <a:rPr lang="fr-FR" smtClean="0"/>
              <a:t>‹N°›</a:t>
            </a:fld>
            <a:endParaRPr lang="fr-FR"/>
          </a:p>
        </p:txBody>
      </p:sp>
    </p:spTree>
    <p:extLst>
      <p:ext uri="{BB962C8B-B14F-4D97-AF65-F5344CB8AC3E}">
        <p14:creationId xmlns:p14="http://schemas.microsoft.com/office/powerpoint/2010/main" val="1157345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85C3C50-5B12-4CE9-8549-F0499FDD227B}" type="datetimeFigureOut">
              <a:rPr lang="fr-FR" smtClean="0"/>
              <a:t>11/05/2026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007CFB1-3CF9-41C4-822C-E0EE06D177F9}" type="slidenum">
              <a:rPr lang="fr-FR" smtClean="0"/>
              <a:t>‹N°›</a:t>
            </a:fld>
            <a:endParaRPr lang="fr-FR"/>
          </a:p>
        </p:txBody>
      </p:sp>
    </p:spTree>
    <p:extLst>
      <p:ext uri="{BB962C8B-B14F-4D97-AF65-F5344CB8AC3E}">
        <p14:creationId xmlns:p14="http://schemas.microsoft.com/office/powerpoint/2010/main" val="3946221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285C3C50-5B12-4CE9-8549-F0499FDD227B}" type="datetimeFigureOut">
              <a:rPr lang="fr-FR" smtClean="0"/>
              <a:t>11/05/2026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007CFB1-3CF9-41C4-822C-E0EE06D177F9}" type="slidenum">
              <a:rPr lang="fr-FR" smtClean="0"/>
              <a:t>‹N°›</a:t>
            </a:fld>
            <a:endParaRPr lang="fr-FR"/>
          </a:p>
        </p:txBody>
      </p:sp>
    </p:spTree>
    <p:extLst>
      <p:ext uri="{BB962C8B-B14F-4D97-AF65-F5344CB8AC3E}">
        <p14:creationId xmlns:p14="http://schemas.microsoft.com/office/powerpoint/2010/main" val="3931513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285C3C50-5B12-4CE9-8549-F0499FDD227B}" type="datetimeFigureOut">
              <a:rPr lang="fr-FR" smtClean="0"/>
              <a:t>11/05/2026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007CFB1-3CF9-41C4-822C-E0EE06D177F9}" type="slidenum">
              <a:rPr lang="fr-FR" smtClean="0"/>
              <a:t>‹N°›</a:t>
            </a:fld>
            <a:endParaRPr lang="fr-FR"/>
          </a:p>
        </p:txBody>
      </p:sp>
    </p:spTree>
    <p:extLst>
      <p:ext uri="{BB962C8B-B14F-4D97-AF65-F5344CB8AC3E}">
        <p14:creationId xmlns:p14="http://schemas.microsoft.com/office/powerpoint/2010/main" val="2369588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285C3C50-5B12-4CE9-8549-F0499FDD227B}" type="datetimeFigureOut">
              <a:rPr lang="fr-FR" smtClean="0"/>
              <a:t>11/05/2026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007CFB1-3CF9-41C4-822C-E0EE06D177F9}" type="slidenum">
              <a:rPr lang="fr-FR" smtClean="0"/>
              <a:t>‹N°›</a:t>
            </a:fld>
            <a:endParaRPr lang="fr-FR"/>
          </a:p>
        </p:txBody>
      </p:sp>
    </p:spTree>
    <p:extLst>
      <p:ext uri="{BB962C8B-B14F-4D97-AF65-F5344CB8AC3E}">
        <p14:creationId xmlns:p14="http://schemas.microsoft.com/office/powerpoint/2010/main" val="710322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285C3C50-5B12-4CE9-8549-F0499FDD227B}" type="datetimeFigureOut">
              <a:rPr lang="fr-FR" smtClean="0"/>
              <a:t>11/05/2026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007CFB1-3CF9-41C4-822C-E0EE06D177F9}" type="slidenum">
              <a:rPr lang="fr-FR" smtClean="0"/>
              <a:t>‹N°›</a:t>
            </a:fld>
            <a:endParaRPr lang="fr-FR"/>
          </a:p>
        </p:txBody>
      </p:sp>
    </p:spTree>
    <p:extLst>
      <p:ext uri="{BB962C8B-B14F-4D97-AF65-F5344CB8AC3E}">
        <p14:creationId xmlns:p14="http://schemas.microsoft.com/office/powerpoint/2010/main" val="918522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85C3C50-5B12-4CE9-8549-F0499FDD227B}" type="datetimeFigureOut">
              <a:rPr lang="fr-FR" smtClean="0"/>
              <a:t>11/05/2026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007CFB1-3CF9-41C4-822C-E0EE06D177F9}" type="slidenum">
              <a:rPr lang="fr-FR" smtClean="0"/>
              <a:t>‹N°›</a:t>
            </a:fld>
            <a:endParaRPr lang="fr-FR"/>
          </a:p>
        </p:txBody>
      </p:sp>
    </p:spTree>
    <p:extLst>
      <p:ext uri="{BB962C8B-B14F-4D97-AF65-F5344CB8AC3E}">
        <p14:creationId xmlns:p14="http://schemas.microsoft.com/office/powerpoint/2010/main" val="3821033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285C3C50-5B12-4CE9-8549-F0499FDD227B}" type="datetimeFigureOut">
              <a:rPr lang="fr-FR" smtClean="0"/>
              <a:t>11/05/2026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007CFB1-3CF9-41C4-822C-E0EE06D177F9}" type="slidenum">
              <a:rPr lang="fr-FR" smtClean="0"/>
              <a:t>‹N°›</a:t>
            </a:fld>
            <a:endParaRPr lang="fr-FR"/>
          </a:p>
        </p:txBody>
      </p:sp>
    </p:spTree>
    <p:extLst>
      <p:ext uri="{BB962C8B-B14F-4D97-AF65-F5344CB8AC3E}">
        <p14:creationId xmlns:p14="http://schemas.microsoft.com/office/powerpoint/2010/main" val="420652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285C3C50-5B12-4CE9-8549-F0499FDD227B}" type="datetimeFigureOut">
              <a:rPr lang="fr-FR" smtClean="0"/>
              <a:t>11/05/2026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007CFB1-3CF9-41C4-822C-E0EE06D177F9}" type="slidenum">
              <a:rPr lang="fr-FR" smtClean="0"/>
              <a:t>‹N°›</a:t>
            </a:fld>
            <a:endParaRPr lang="fr-FR"/>
          </a:p>
        </p:txBody>
      </p:sp>
    </p:spTree>
    <p:extLst>
      <p:ext uri="{BB962C8B-B14F-4D97-AF65-F5344CB8AC3E}">
        <p14:creationId xmlns:p14="http://schemas.microsoft.com/office/powerpoint/2010/main" val="3648676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5C3C50-5B12-4CE9-8549-F0499FDD227B}" type="datetimeFigureOut">
              <a:rPr lang="fr-FR" smtClean="0"/>
              <a:t>11/05/2026</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07CFB1-3CF9-41C4-822C-E0EE06D177F9}" type="slidenum">
              <a:rPr lang="fr-FR" smtClean="0"/>
              <a:t>‹N°›</a:t>
            </a:fld>
            <a:endParaRPr lang="fr-FR"/>
          </a:p>
        </p:txBody>
      </p:sp>
    </p:spTree>
    <p:extLst>
      <p:ext uri="{BB962C8B-B14F-4D97-AF65-F5344CB8AC3E}">
        <p14:creationId xmlns:p14="http://schemas.microsoft.com/office/powerpoint/2010/main" val="34625999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PRESENTATION </a:t>
            </a:r>
          </a:p>
        </p:txBody>
      </p:sp>
      <p:sp>
        <p:nvSpPr>
          <p:cNvPr id="3" name="Espace réservé du contenu 2"/>
          <p:cNvSpPr>
            <a:spLocks noGrp="1"/>
          </p:cNvSpPr>
          <p:nvPr>
            <p:ph idx="1"/>
          </p:nvPr>
        </p:nvSpPr>
        <p:spPr/>
        <p:txBody>
          <a:bodyPr/>
          <a:lstStyle/>
          <a:p>
            <a:endParaRPr lang="fr-FR" dirty="0"/>
          </a:p>
          <a:p>
            <a:endParaRPr lang="fr-FR" dirty="0"/>
          </a:p>
          <a:p>
            <a:endParaRPr lang="fr-FR" dirty="0"/>
          </a:p>
          <a:p>
            <a:endParaRPr lang="fr-FR" dirty="0"/>
          </a:p>
          <a:p>
            <a:r>
              <a:rPr lang="fr-FR" dirty="0"/>
              <a:t>EXPRERIENCE DE L’UCODE-AMR DANS L’UTILISATION DE LA DOLOMIE</a:t>
            </a:r>
          </a:p>
        </p:txBody>
      </p:sp>
    </p:spTree>
    <p:extLst>
      <p:ext uri="{BB962C8B-B14F-4D97-AF65-F5344CB8AC3E}">
        <p14:creationId xmlns:p14="http://schemas.microsoft.com/office/powerpoint/2010/main" val="20540285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Conclusion</a:t>
            </a:r>
          </a:p>
        </p:txBody>
      </p:sp>
      <p:sp>
        <p:nvSpPr>
          <p:cNvPr id="3" name="Espace réservé du contenu 2"/>
          <p:cNvSpPr>
            <a:spLocks noGrp="1"/>
          </p:cNvSpPr>
          <p:nvPr>
            <p:ph idx="1"/>
          </p:nvPr>
        </p:nvSpPr>
        <p:spPr/>
        <p:txBody>
          <a:bodyPr/>
          <a:lstStyle/>
          <a:p>
            <a:pPr algn="just"/>
            <a:r>
              <a:rPr lang="fr-FR" dirty="0"/>
              <a:t>L’utilisation de la dolomie sur des sols acides selon les doses recommandées permet une augmentation du PH du sol et une amélioration de rendements des cultures.</a:t>
            </a:r>
          </a:p>
        </p:txBody>
      </p:sp>
    </p:spTree>
    <p:extLst>
      <p:ext uri="{BB962C8B-B14F-4D97-AF65-F5344CB8AC3E}">
        <p14:creationId xmlns:p14="http://schemas.microsoft.com/office/powerpoint/2010/main" val="894410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85C514-DA8C-C336-337A-4C208AF47476}"/>
              </a:ext>
            </a:extLst>
          </p:cNvPr>
          <p:cNvSpPr>
            <a:spLocks noGrp="1"/>
          </p:cNvSpPr>
          <p:nvPr>
            <p:ph type="title"/>
          </p:nvPr>
        </p:nvSpPr>
        <p:spPr/>
        <p:txBody>
          <a:bodyPr/>
          <a:lstStyle/>
          <a:p>
            <a:pPr marL="571500" indent="-571500">
              <a:buFont typeface="Wingdings" panose="05000000000000000000" pitchFamily="2" charset="2"/>
              <a:buChar char="Ø"/>
            </a:pPr>
            <a:r>
              <a:rPr lang="fr-FR" dirty="0"/>
              <a:t>Dosage dolomie :projet pilote 2</a:t>
            </a:r>
            <a:endParaRPr lang="aa-ET" dirty="0"/>
          </a:p>
        </p:txBody>
      </p:sp>
      <p:sp>
        <p:nvSpPr>
          <p:cNvPr id="3" name="Espace réservé du contenu 2">
            <a:extLst>
              <a:ext uri="{FF2B5EF4-FFF2-40B4-BE49-F238E27FC236}">
                <a16:creationId xmlns:a16="http://schemas.microsoft.com/office/drawing/2014/main" id="{9F801F74-047F-4F22-0BB9-C548A4D85004}"/>
              </a:ext>
            </a:extLst>
          </p:cNvPr>
          <p:cNvSpPr>
            <a:spLocks noGrp="1"/>
          </p:cNvSpPr>
          <p:nvPr>
            <p:ph idx="1"/>
          </p:nvPr>
        </p:nvSpPr>
        <p:spPr>
          <a:xfrm>
            <a:off x="838199" y="1825624"/>
            <a:ext cx="11089943" cy="4930017"/>
          </a:xfrm>
        </p:spPr>
        <p:txBody>
          <a:bodyPr>
            <a:normAutofit/>
          </a:bodyPr>
          <a:lstStyle/>
          <a:p>
            <a:pPr marL="0" indent="0">
              <a:buNone/>
            </a:pPr>
            <a:endParaRPr lang="fr-FR" dirty="0"/>
          </a:p>
          <a:p>
            <a:pPr marL="0" indent="0">
              <a:buNone/>
            </a:pPr>
            <a:r>
              <a:rPr lang="fr-FR" sz="3000" dirty="0"/>
              <a:t>- Innovation: dolomie emballée dans des sacs de 25 kg</a:t>
            </a:r>
          </a:p>
          <a:p>
            <a:pPr>
              <a:buFontTx/>
              <a:buChar char="-"/>
            </a:pPr>
            <a:r>
              <a:rPr lang="fr-FR" sz="3000" dirty="0"/>
              <a:t>Quantités:  </a:t>
            </a:r>
          </a:p>
          <a:p>
            <a:pPr>
              <a:buFont typeface="Wingdings" panose="05000000000000000000" pitchFamily="2" charset="2"/>
              <a:buChar char="v"/>
            </a:pPr>
            <a:r>
              <a:rPr lang="fr-FR" sz="3000" dirty="0"/>
              <a:t>  pH 4,o – 5,0 : 2,2 tonnes/ha ( 1 sac de dolomie : 5 x23 m ou 10 x11,5m)</a:t>
            </a:r>
          </a:p>
          <a:p>
            <a:pPr>
              <a:buFont typeface="Wingdings" panose="05000000000000000000" pitchFamily="2" charset="2"/>
              <a:buChar char="v"/>
            </a:pPr>
            <a:r>
              <a:rPr lang="fr-FR" sz="3000" dirty="0"/>
              <a:t>PH 5,0 - 5,5: 1 tonne /ha ( 1 sac de dolomie: 10 x 25 m ou 15x 16,5 m environ)</a:t>
            </a:r>
          </a:p>
          <a:p>
            <a:pPr marL="0" indent="0">
              <a:buNone/>
            </a:pPr>
            <a:endParaRPr lang="fr-FR" dirty="0"/>
          </a:p>
          <a:p>
            <a:pPr marL="0" indent="0">
              <a:buNone/>
            </a:pPr>
            <a:r>
              <a:rPr lang="fr-FR" dirty="0"/>
              <a:t> </a:t>
            </a:r>
          </a:p>
          <a:p>
            <a:pPr marL="0" indent="0">
              <a:buNone/>
            </a:pPr>
            <a:endParaRPr lang="fr-FR" dirty="0"/>
          </a:p>
          <a:p>
            <a:pPr>
              <a:buFontTx/>
              <a:buChar char="-"/>
            </a:pPr>
            <a:endParaRPr lang="fr-FR" dirty="0"/>
          </a:p>
          <a:p>
            <a:pPr>
              <a:buFontTx/>
              <a:buChar char="-"/>
            </a:pPr>
            <a:endParaRPr lang="aa-ET" dirty="0"/>
          </a:p>
        </p:txBody>
      </p:sp>
    </p:spTree>
    <p:extLst>
      <p:ext uri="{BB962C8B-B14F-4D97-AF65-F5344CB8AC3E}">
        <p14:creationId xmlns:p14="http://schemas.microsoft.com/office/powerpoint/2010/main" val="2073876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A4ADF2-9791-9C7A-B38B-A5F31379B725}"/>
              </a:ext>
            </a:extLst>
          </p:cNvPr>
          <p:cNvSpPr>
            <a:spLocks noGrp="1"/>
          </p:cNvSpPr>
          <p:nvPr>
            <p:ph type="title"/>
          </p:nvPr>
        </p:nvSpPr>
        <p:spPr/>
        <p:txBody>
          <a:bodyPr/>
          <a:lstStyle/>
          <a:p>
            <a:pPr marL="571500" indent="-571500">
              <a:buFont typeface="Wingdings" panose="05000000000000000000" pitchFamily="2" charset="2"/>
              <a:buChar char="Ø"/>
            </a:pPr>
            <a:r>
              <a:rPr lang="fr-FR" dirty="0"/>
              <a:t>Conseils pour une bonne application de la DOLOMIE</a:t>
            </a:r>
            <a:endParaRPr lang="aa-ET" dirty="0"/>
          </a:p>
        </p:txBody>
      </p:sp>
      <p:sp>
        <p:nvSpPr>
          <p:cNvPr id="3" name="Espace réservé du contenu 2">
            <a:extLst>
              <a:ext uri="{FF2B5EF4-FFF2-40B4-BE49-F238E27FC236}">
                <a16:creationId xmlns:a16="http://schemas.microsoft.com/office/drawing/2014/main" id="{7256A207-73DF-B559-ABFD-47D529AAEB8A}"/>
              </a:ext>
            </a:extLst>
          </p:cNvPr>
          <p:cNvSpPr>
            <a:spLocks noGrp="1"/>
          </p:cNvSpPr>
          <p:nvPr>
            <p:ph idx="1"/>
          </p:nvPr>
        </p:nvSpPr>
        <p:spPr>
          <a:xfrm>
            <a:off x="968990" y="1690687"/>
            <a:ext cx="10877267" cy="5024012"/>
          </a:xfrm>
        </p:spPr>
        <p:txBody>
          <a:bodyPr>
            <a:normAutofit/>
          </a:bodyPr>
          <a:lstStyle/>
          <a:p>
            <a:pPr marL="0" indent="0" algn="just">
              <a:buNone/>
            </a:pPr>
            <a:r>
              <a:rPr lang="fr-FR" dirty="0"/>
              <a:t>La dolomie est  active dans le sol, il faut éviter tout  choc (avec la plante, semence,  microorganisme du sol, etc)</a:t>
            </a:r>
          </a:p>
          <a:p>
            <a:pPr algn="just">
              <a:buFontTx/>
              <a:buChar char="-"/>
            </a:pPr>
            <a:r>
              <a:rPr lang="fr-FR" dirty="0"/>
              <a:t>Moment d’application:  si possible 1 mois avant le semis. </a:t>
            </a:r>
          </a:p>
          <a:p>
            <a:pPr marL="0" indent="0" algn="just">
              <a:buNone/>
            </a:pPr>
            <a:r>
              <a:rPr lang="fr-CA" dirty="0">
                <a:effectLst/>
                <a:ea typeface="Calibri" panose="020F0502020204030204" pitchFamily="34" charset="0"/>
              </a:rPr>
              <a:t>Sur des terrains saisonnièrement labourés (ikiyogori, igiharoharo, igishakara, ikigorigori, …), la chaux peut être épandue et enfouie au cours du labour. Les terrains en ouverture doivent être nécessairement labourés avant d’appliquer la chaux pour minimiser le risque de l’enfouir en profondeur</a:t>
            </a:r>
            <a:endParaRPr lang="fr-FR" dirty="0"/>
          </a:p>
          <a:p>
            <a:pPr algn="just">
              <a:buFontTx/>
              <a:buChar char="-"/>
            </a:pPr>
            <a:r>
              <a:rPr lang="fr-FR" dirty="0"/>
              <a:t>Comment: Epandage  uniforme sur tout le  champ</a:t>
            </a:r>
          </a:p>
          <a:p>
            <a:pPr algn="just">
              <a:buFontTx/>
              <a:buChar char="-"/>
            </a:pPr>
            <a:r>
              <a:rPr lang="fr-FR" dirty="0"/>
              <a:t>Profondeur : enfouir la dolomie dans toute la zone racinaire: 15 à 25 cm ( il a été observé que cette pratique est négligée)</a:t>
            </a:r>
          </a:p>
          <a:p>
            <a:pPr algn="just">
              <a:buFontTx/>
              <a:buChar char="-"/>
            </a:pPr>
            <a:endParaRPr lang="aa-ET" dirty="0"/>
          </a:p>
        </p:txBody>
      </p:sp>
    </p:spTree>
    <p:extLst>
      <p:ext uri="{BB962C8B-B14F-4D97-AF65-F5344CB8AC3E}">
        <p14:creationId xmlns:p14="http://schemas.microsoft.com/office/powerpoint/2010/main" val="3624668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0" indent="0" algn="just">
              <a:buNone/>
            </a:pPr>
            <a:r>
              <a:rPr lang="fr-FR" sz="4400" dirty="0"/>
              <a:t>Evolution des pH: Valeurs initiales et atteintes des pH pour les communes et pour les collines d’intervention (</a:t>
            </a:r>
            <a:r>
              <a:rPr lang="fr-FR" sz="4400" dirty="0" err="1"/>
              <a:t>Gashikanwa</a:t>
            </a:r>
            <a:r>
              <a:rPr lang="fr-FR" sz="4400" dirty="0"/>
              <a:t>, Tangara et </a:t>
            </a:r>
            <a:r>
              <a:rPr lang="fr-FR" sz="4400" dirty="0" err="1"/>
              <a:t>Matongo</a:t>
            </a:r>
            <a:r>
              <a:rPr lang="fr-FR" sz="4400" dirty="0"/>
              <a:t>) dans les champs standards pendant 23 mois.</a:t>
            </a:r>
          </a:p>
        </p:txBody>
      </p:sp>
    </p:spTree>
    <p:extLst>
      <p:ext uri="{BB962C8B-B14F-4D97-AF65-F5344CB8AC3E}">
        <p14:creationId xmlns:p14="http://schemas.microsoft.com/office/powerpoint/2010/main" val="484657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1449906301"/>
              </p:ext>
            </p:extLst>
          </p:nvPr>
        </p:nvGraphicFramePr>
        <p:xfrm>
          <a:off x="838200" y="258763"/>
          <a:ext cx="10515600" cy="6461760"/>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3606471647"/>
                    </a:ext>
                  </a:extLst>
                </a:gridCol>
                <a:gridCol w="2628900">
                  <a:extLst>
                    <a:ext uri="{9D8B030D-6E8A-4147-A177-3AD203B41FA5}">
                      <a16:colId xmlns:a16="http://schemas.microsoft.com/office/drawing/2014/main" val="2152153205"/>
                    </a:ext>
                  </a:extLst>
                </a:gridCol>
                <a:gridCol w="2628900">
                  <a:extLst>
                    <a:ext uri="{9D8B030D-6E8A-4147-A177-3AD203B41FA5}">
                      <a16:colId xmlns:a16="http://schemas.microsoft.com/office/drawing/2014/main" val="334335005"/>
                    </a:ext>
                  </a:extLst>
                </a:gridCol>
                <a:gridCol w="2628900">
                  <a:extLst>
                    <a:ext uri="{9D8B030D-6E8A-4147-A177-3AD203B41FA5}">
                      <a16:colId xmlns:a16="http://schemas.microsoft.com/office/drawing/2014/main" val="341361463"/>
                    </a:ext>
                  </a:extLst>
                </a:gridCol>
              </a:tblGrid>
              <a:tr h="370840">
                <a:tc>
                  <a:txBody>
                    <a:bodyPr/>
                    <a:lstStyle/>
                    <a:p>
                      <a:r>
                        <a:rPr lang="fr-FR" sz="2400" dirty="0"/>
                        <a:t>Provinces</a:t>
                      </a:r>
                    </a:p>
                  </a:txBody>
                  <a:tcPr/>
                </a:tc>
                <a:tc>
                  <a:txBody>
                    <a:bodyPr/>
                    <a:lstStyle/>
                    <a:p>
                      <a:r>
                        <a:rPr lang="fr-FR" sz="2400" dirty="0"/>
                        <a:t>Communes</a:t>
                      </a:r>
                    </a:p>
                  </a:txBody>
                  <a:tcPr/>
                </a:tc>
                <a:tc>
                  <a:txBody>
                    <a:bodyPr/>
                    <a:lstStyle/>
                    <a:p>
                      <a:r>
                        <a:rPr lang="fr-FR" sz="2400" dirty="0"/>
                        <a:t>Collines</a:t>
                      </a:r>
                    </a:p>
                  </a:txBody>
                  <a:tcPr/>
                </a:tc>
                <a:tc>
                  <a:txBody>
                    <a:bodyPr/>
                    <a:lstStyle/>
                    <a:p>
                      <a:r>
                        <a:rPr lang="fr-FR" sz="2400" dirty="0"/>
                        <a:t>pH</a:t>
                      </a:r>
                    </a:p>
                  </a:txBody>
                  <a:tcPr/>
                </a:tc>
                <a:extLst>
                  <a:ext uri="{0D108BD9-81ED-4DB2-BD59-A6C34878D82A}">
                    <a16:rowId xmlns:a16="http://schemas.microsoft.com/office/drawing/2014/main" val="2054472195"/>
                  </a:ext>
                </a:extLst>
              </a:tr>
              <a:tr h="370840">
                <a:tc>
                  <a:txBody>
                    <a:bodyPr/>
                    <a:lstStyle/>
                    <a:p>
                      <a:pPr algn="l" fontAlgn="t"/>
                      <a:r>
                        <a:rPr lang="fr-FR" sz="2400" b="0" i="0" u="none" strike="noStrike" dirty="0" err="1">
                          <a:solidFill>
                            <a:srgbClr val="000000"/>
                          </a:solidFill>
                          <a:effectLst/>
                          <a:latin typeface="Calibri" panose="020F0502020204030204" pitchFamily="34" charset="0"/>
                        </a:rPr>
                        <a:t>Kayanza</a:t>
                      </a:r>
                      <a:endParaRPr lang="fr-FR" sz="24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fr-FR" sz="2400" b="0" i="0" u="none" strike="noStrike" dirty="0" err="1">
                          <a:solidFill>
                            <a:srgbClr val="00B050"/>
                          </a:solidFill>
                          <a:effectLst/>
                          <a:latin typeface="Calibri" panose="020F0502020204030204" pitchFamily="34" charset="0"/>
                        </a:rPr>
                        <a:t>Matongo</a:t>
                      </a:r>
                      <a:endParaRPr lang="fr-FR" sz="2400" b="0" i="0" u="none" strike="noStrike" dirty="0">
                        <a:solidFill>
                          <a:srgbClr val="00B050"/>
                        </a:solidFill>
                        <a:effectLst/>
                        <a:latin typeface="Calibri" panose="020F0502020204030204" pitchFamily="34" charset="0"/>
                      </a:endParaRPr>
                    </a:p>
                  </a:txBody>
                  <a:tcPr marL="9525" marR="9525" marT="9525" marB="0"/>
                </a:tc>
                <a:tc>
                  <a:txBody>
                    <a:bodyPr/>
                    <a:lstStyle/>
                    <a:p>
                      <a:pPr algn="l" fontAlgn="t"/>
                      <a:r>
                        <a:rPr lang="fr-FR" sz="2400" b="0" i="0" u="none" strike="noStrike" dirty="0">
                          <a:solidFill>
                            <a:srgbClr val="00B050"/>
                          </a:solidFill>
                          <a:effectLst/>
                          <a:latin typeface="Calibri" panose="020F0502020204030204" pitchFamily="34" charset="0"/>
                        </a:rPr>
                        <a:t>Limites </a:t>
                      </a:r>
                      <a:r>
                        <a:rPr lang="fr-FR" sz="2400" b="0" i="0" u="none" strike="noStrike" dirty="0" err="1">
                          <a:solidFill>
                            <a:srgbClr val="00B050"/>
                          </a:solidFill>
                          <a:effectLst/>
                          <a:latin typeface="Calibri" panose="020F0502020204030204" pitchFamily="34" charset="0"/>
                        </a:rPr>
                        <a:t>Matongo</a:t>
                      </a:r>
                      <a:endParaRPr lang="fr-FR" sz="2400" b="0" i="0" u="none" strike="noStrike" dirty="0">
                        <a:solidFill>
                          <a:srgbClr val="00B050"/>
                        </a:solidFill>
                        <a:effectLst/>
                        <a:latin typeface="Calibri" panose="020F0502020204030204" pitchFamily="34" charset="0"/>
                      </a:endParaRPr>
                    </a:p>
                  </a:txBody>
                  <a:tcPr marL="9525" marR="9525" marT="9525" marB="0"/>
                </a:tc>
                <a:tc>
                  <a:txBody>
                    <a:bodyPr/>
                    <a:lstStyle/>
                    <a:p>
                      <a:pPr algn="l" fontAlgn="t"/>
                      <a:r>
                        <a:rPr lang="fr-FR" sz="2400" b="0" i="0" u="none" strike="noStrike" dirty="0">
                          <a:solidFill>
                            <a:srgbClr val="00B050"/>
                          </a:solidFill>
                          <a:effectLst/>
                          <a:latin typeface="Calibri" panose="020F0502020204030204" pitchFamily="34" charset="0"/>
                        </a:rPr>
                        <a:t>4,9-6,5</a:t>
                      </a:r>
                    </a:p>
                  </a:txBody>
                  <a:tcPr marL="9525" marR="9525" marT="9525" marB="0"/>
                </a:tc>
                <a:extLst>
                  <a:ext uri="{0D108BD9-81ED-4DB2-BD59-A6C34878D82A}">
                    <a16:rowId xmlns:a16="http://schemas.microsoft.com/office/drawing/2014/main" val="2899180300"/>
                  </a:ext>
                </a:extLst>
              </a:tr>
              <a:tr h="370840">
                <a:tc>
                  <a:txBody>
                    <a:bodyPr/>
                    <a:lstStyle/>
                    <a:p>
                      <a:pPr algn="l" fontAlgn="t"/>
                      <a:r>
                        <a:rPr lang="fr-FR" sz="2400" b="0" i="0" u="none" strike="noStrike" dirty="0" err="1">
                          <a:solidFill>
                            <a:srgbClr val="000000"/>
                          </a:solidFill>
                          <a:effectLst/>
                          <a:latin typeface="Calibri" panose="020F0502020204030204" pitchFamily="34" charset="0"/>
                        </a:rPr>
                        <a:t>Kayanza</a:t>
                      </a:r>
                      <a:endParaRPr lang="fr-FR" sz="24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fr-FR" sz="2400" b="0" i="0" u="none" strike="noStrike">
                          <a:solidFill>
                            <a:srgbClr val="000000"/>
                          </a:solidFill>
                          <a:effectLst/>
                          <a:latin typeface="Calibri" panose="020F0502020204030204" pitchFamily="34" charset="0"/>
                        </a:rPr>
                        <a:t>Matongo</a:t>
                      </a:r>
                    </a:p>
                  </a:txBody>
                  <a:tcPr marL="9525" marR="9525" marT="9525" marB="0"/>
                </a:tc>
                <a:tc>
                  <a:txBody>
                    <a:bodyPr/>
                    <a:lstStyle/>
                    <a:p>
                      <a:pPr algn="l" fontAlgn="t"/>
                      <a:r>
                        <a:rPr lang="fr-FR" sz="2400" b="0" i="0" u="none" strike="noStrike" dirty="0" err="1">
                          <a:solidFill>
                            <a:srgbClr val="000000"/>
                          </a:solidFill>
                          <a:effectLst/>
                          <a:latin typeface="Calibri" panose="020F0502020204030204" pitchFamily="34" charset="0"/>
                        </a:rPr>
                        <a:t>Ruganza</a:t>
                      </a:r>
                      <a:endParaRPr lang="fr-FR" sz="24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fr-FR" sz="2400" b="0" i="0" u="none" strike="noStrike" dirty="0">
                          <a:solidFill>
                            <a:srgbClr val="000000"/>
                          </a:solidFill>
                          <a:effectLst/>
                          <a:latin typeface="Calibri" panose="020F0502020204030204" pitchFamily="34" charset="0"/>
                        </a:rPr>
                        <a:t>4,9-6,5</a:t>
                      </a:r>
                    </a:p>
                  </a:txBody>
                  <a:tcPr marL="9525" marR="9525" marT="9525" marB="0"/>
                </a:tc>
                <a:extLst>
                  <a:ext uri="{0D108BD9-81ED-4DB2-BD59-A6C34878D82A}">
                    <a16:rowId xmlns:a16="http://schemas.microsoft.com/office/drawing/2014/main" val="1985524313"/>
                  </a:ext>
                </a:extLst>
              </a:tr>
              <a:tr h="370840">
                <a:tc>
                  <a:txBody>
                    <a:bodyPr/>
                    <a:lstStyle/>
                    <a:p>
                      <a:pPr algn="l" fontAlgn="t"/>
                      <a:r>
                        <a:rPr lang="fr-FR" sz="2400" b="0" i="0" u="none" strike="noStrike" dirty="0" err="1">
                          <a:solidFill>
                            <a:srgbClr val="000000"/>
                          </a:solidFill>
                          <a:effectLst/>
                          <a:latin typeface="Calibri" panose="020F0502020204030204" pitchFamily="34" charset="0"/>
                        </a:rPr>
                        <a:t>Kayanza</a:t>
                      </a:r>
                      <a:endParaRPr lang="fr-FR" sz="24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fr-FR" sz="2400" b="0" i="0" u="none" strike="noStrike" dirty="0" err="1">
                          <a:solidFill>
                            <a:srgbClr val="000000"/>
                          </a:solidFill>
                          <a:effectLst/>
                          <a:latin typeface="Calibri" panose="020F0502020204030204" pitchFamily="34" charset="0"/>
                        </a:rPr>
                        <a:t>Matongo</a:t>
                      </a:r>
                      <a:endParaRPr lang="fr-FR" sz="24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fr-FR" sz="2400" b="0" i="0" u="none" strike="noStrike" dirty="0" err="1">
                          <a:solidFill>
                            <a:srgbClr val="000000"/>
                          </a:solidFill>
                          <a:effectLst/>
                          <a:latin typeface="Calibri" panose="020F0502020204030204" pitchFamily="34" charset="0"/>
                        </a:rPr>
                        <a:t>Mvumvu</a:t>
                      </a:r>
                      <a:endParaRPr lang="fr-FR" sz="24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fr-FR" sz="2400" b="0" i="0" u="none" strike="noStrike">
                          <a:solidFill>
                            <a:srgbClr val="000000"/>
                          </a:solidFill>
                          <a:effectLst/>
                          <a:latin typeface="Calibri" panose="020F0502020204030204" pitchFamily="34" charset="0"/>
                        </a:rPr>
                        <a:t>5-6,5</a:t>
                      </a:r>
                    </a:p>
                  </a:txBody>
                  <a:tcPr marL="9525" marR="9525" marT="9525" marB="0"/>
                </a:tc>
                <a:extLst>
                  <a:ext uri="{0D108BD9-81ED-4DB2-BD59-A6C34878D82A}">
                    <a16:rowId xmlns:a16="http://schemas.microsoft.com/office/drawing/2014/main" val="3578969242"/>
                  </a:ext>
                </a:extLst>
              </a:tr>
              <a:tr h="370840">
                <a:tc>
                  <a:txBody>
                    <a:bodyPr/>
                    <a:lstStyle/>
                    <a:p>
                      <a:pPr algn="l" fontAlgn="t"/>
                      <a:r>
                        <a:rPr lang="fr-FR" sz="2400" b="0" i="0" u="none" strike="noStrike">
                          <a:solidFill>
                            <a:srgbClr val="000000"/>
                          </a:solidFill>
                          <a:effectLst/>
                          <a:latin typeface="Calibri" panose="020F0502020204030204" pitchFamily="34" charset="0"/>
                        </a:rPr>
                        <a:t>Kayanza</a:t>
                      </a:r>
                    </a:p>
                  </a:txBody>
                  <a:tcPr marL="9525" marR="9525" marT="9525" marB="0"/>
                </a:tc>
                <a:tc>
                  <a:txBody>
                    <a:bodyPr/>
                    <a:lstStyle/>
                    <a:p>
                      <a:pPr algn="l" fontAlgn="t"/>
                      <a:r>
                        <a:rPr lang="fr-FR" sz="2400" b="0" i="0" u="none" strike="noStrike" dirty="0" err="1">
                          <a:solidFill>
                            <a:srgbClr val="000000"/>
                          </a:solidFill>
                          <a:effectLst/>
                          <a:latin typeface="Calibri" panose="020F0502020204030204" pitchFamily="34" charset="0"/>
                        </a:rPr>
                        <a:t>Matongo</a:t>
                      </a:r>
                      <a:endParaRPr lang="fr-FR" sz="24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fr-FR" sz="2400" b="0" i="0" u="none" strike="noStrike" dirty="0" err="1">
                          <a:solidFill>
                            <a:srgbClr val="000000"/>
                          </a:solidFill>
                          <a:effectLst/>
                          <a:latin typeface="Calibri" panose="020F0502020204030204" pitchFamily="34" charset="0"/>
                        </a:rPr>
                        <a:t>Musonge</a:t>
                      </a:r>
                      <a:endParaRPr lang="fr-FR" sz="24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fr-FR" sz="2400" b="0" i="0" u="none" strike="noStrike">
                          <a:solidFill>
                            <a:srgbClr val="000000"/>
                          </a:solidFill>
                          <a:effectLst/>
                          <a:latin typeface="Calibri" panose="020F0502020204030204" pitchFamily="34" charset="0"/>
                        </a:rPr>
                        <a:t>5-6,4</a:t>
                      </a:r>
                    </a:p>
                  </a:txBody>
                  <a:tcPr marL="9525" marR="9525" marT="9525" marB="0"/>
                </a:tc>
                <a:extLst>
                  <a:ext uri="{0D108BD9-81ED-4DB2-BD59-A6C34878D82A}">
                    <a16:rowId xmlns:a16="http://schemas.microsoft.com/office/drawing/2014/main" val="148128566"/>
                  </a:ext>
                </a:extLst>
              </a:tr>
              <a:tr h="370840">
                <a:tc>
                  <a:txBody>
                    <a:bodyPr/>
                    <a:lstStyle/>
                    <a:p>
                      <a:pPr algn="l" fontAlgn="t"/>
                      <a:r>
                        <a:rPr lang="fr-FR" sz="2400" b="0" i="0" u="none" strike="noStrike">
                          <a:solidFill>
                            <a:srgbClr val="000000"/>
                          </a:solidFill>
                          <a:effectLst/>
                          <a:latin typeface="Calibri" panose="020F0502020204030204" pitchFamily="34" charset="0"/>
                        </a:rPr>
                        <a:t>Kayanza</a:t>
                      </a:r>
                    </a:p>
                  </a:txBody>
                  <a:tcPr marL="9525" marR="9525" marT="9525" marB="0"/>
                </a:tc>
                <a:tc>
                  <a:txBody>
                    <a:bodyPr/>
                    <a:lstStyle/>
                    <a:p>
                      <a:pPr algn="l" fontAlgn="t"/>
                      <a:r>
                        <a:rPr lang="fr-FR" sz="2400" b="0" i="0" u="none" strike="noStrike" dirty="0" err="1">
                          <a:solidFill>
                            <a:srgbClr val="00B050"/>
                          </a:solidFill>
                          <a:effectLst/>
                          <a:latin typeface="Calibri" panose="020F0502020204030204" pitchFamily="34" charset="0"/>
                        </a:rPr>
                        <a:t>Muruta</a:t>
                      </a:r>
                      <a:endParaRPr lang="fr-FR" sz="2400" b="0" i="0" u="none" strike="noStrike" dirty="0">
                        <a:solidFill>
                          <a:srgbClr val="00B050"/>
                        </a:solidFill>
                        <a:effectLst/>
                        <a:latin typeface="Calibri" panose="020F0502020204030204" pitchFamily="34" charset="0"/>
                      </a:endParaRPr>
                    </a:p>
                  </a:txBody>
                  <a:tcPr marL="9525" marR="9525" marT="9525" marB="0"/>
                </a:tc>
                <a:tc>
                  <a:txBody>
                    <a:bodyPr/>
                    <a:lstStyle/>
                    <a:p>
                      <a:pPr algn="l" fontAlgn="t"/>
                      <a:r>
                        <a:rPr lang="fr-FR" sz="2400" b="0" i="0" u="none" strike="noStrike" dirty="0">
                          <a:solidFill>
                            <a:srgbClr val="00B050"/>
                          </a:solidFill>
                          <a:effectLst/>
                          <a:latin typeface="Calibri" panose="020F0502020204030204" pitchFamily="34" charset="0"/>
                        </a:rPr>
                        <a:t>Limites </a:t>
                      </a:r>
                      <a:r>
                        <a:rPr lang="fr-FR" sz="2400" b="0" i="0" u="none" strike="noStrike" dirty="0" err="1">
                          <a:solidFill>
                            <a:srgbClr val="00B050"/>
                          </a:solidFill>
                          <a:effectLst/>
                          <a:latin typeface="Calibri" panose="020F0502020204030204" pitchFamily="34" charset="0"/>
                        </a:rPr>
                        <a:t>Muruta</a:t>
                      </a:r>
                      <a:endParaRPr lang="fr-FR" sz="2400" b="0" i="0" u="none" strike="noStrike" dirty="0">
                        <a:solidFill>
                          <a:srgbClr val="00B050"/>
                        </a:solidFill>
                        <a:effectLst/>
                        <a:latin typeface="Calibri" panose="020F0502020204030204" pitchFamily="34" charset="0"/>
                      </a:endParaRPr>
                    </a:p>
                  </a:txBody>
                  <a:tcPr marL="9525" marR="9525" marT="9525" marB="0"/>
                </a:tc>
                <a:tc>
                  <a:txBody>
                    <a:bodyPr/>
                    <a:lstStyle/>
                    <a:p>
                      <a:pPr algn="l" fontAlgn="t"/>
                      <a:r>
                        <a:rPr lang="fr-FR" sz="2400" b="0" i="0" u="none" strike="noStrike" dirty="0">
                          <a:solidFill>
                            <a:srgbClr val="00B050"/>
                          </a:solidFill>
                          <a:effectLst/>
                          <a:latin typeface="Calibri" panose="020F0502020204030204" pitchFamily="34" charset="0"/>
                        </a:rPr>
                        <a:t>4,8-6,5</a:t>
                      </a:r>
                    </a:p>
                  </a:txBody>
                  <a:tcPr marL="9525" marR="9525" marT="9525" marB="0"/>
                </a:tc>
                <a:extLst>
                  <a:ext uri="{0D108BD9-81ED-4DB2-BD59-A6C34878D82A}">
                    <a16:rowId xmlns:a16="http://schemas.microsoft.com/office/drawing/2014/main" val="2066484719"/>
                  </a:ext>
                </a:extLst>
              </a:tr>
              <a:tr h="370840">
                <a:tc>
                  <a:txBody>
                    <a:bodyPr/>
                    <a:lstStyle/>
                    <a:p>
                      <a:pPr algn="l" fontAlgn="t"/>
                      <a:r>
                        <a:rPr lang="fr-FR" sz="2400" b="0" i="0" u="none" strike="noStrike">
                          <a:solidFill>
                            <a:srgbClr val="000000"/>
                          </a:solidFill>
                          <a:effectLst/>
                          <a:latin typeface="Calibri" panose="020F0502020204030204" pitchFamily="34" charset="0"/>
                        </a:rPr>
                        <a:t>Kayanza</a:t>
                      </a:r>
                    </a:p>
                  </a:txBody>
                  <a:tcPr marL="9525" marR="9525" marT="9525" marB="0"/>
                </a:tc>
                <a:tc>
                  <a:txBody>
                    <a:bodyPr/>
                    <a:lstStyle/>
                    <a:p>
                      <a:pPr algn="l" fontAlgn="t"/>
                      <a:r>
                        <a:rPr lang="fr-FR" sz="2400" b="0" i="0" u="none" strike="noStrike" dirty="0" err="1">
                          <a:solidFill>
                            <a:srgbClr val="000000"/>
                          </a:solidFill>
                          <a:effectLst/>
                          <a:latin typeface="Calibri" panose="020F0502020204030204" pitchFamily="34" charset="0"/>
                        </a:rPr>
                        <a:t>Muruta</a:t>
                      </a:r>
                      <a:endParaRPr lang="fr-FR" sz="24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fr-FR" sz="2400" b="0" i="0" u="none" strike="noStrike">
                          <a:solidFill>
                            <a:srgbClr val="000000"/>
                          </a:solidFill>
                          <a:effectLst/>
                          <a:latin typeface="Calibri" panose="020F0502020204030204" pitchFamily="34" charset="0"/>
                        </a:rPr>
                        <a:t>Yanza</a:t>
                      </a:r>
                    </a:p>
                  </a:txBody>
                  <a:tcPr marL="9525" marR="9525" marT="9525" marB="0"/>
                </a:tc>
                <a:tc>
                  <a:txBody>
                    <a:bodyPr/>
                    <a:lstStyle/>
                    <a:p>
                      <a:pPr algn="l" fontAlgn="t"/>
                      <a:r>
                        <a:rPr lang="fr-FR" sz="2400" b="0" i="0" u="none" strike="noStrike" dirty="0">
                          <a:solidFill>
                            <a:srgbClr val="000000"/>
                          </a:solidFill>
                          <a:effectLst/>
                          <a:latin typeface="Calibri" panose="020F0502020204030204" pitchFamily="34" charset="0"/>
                        </a:rPr>
                        <a:t>4,9-6,4</a:t>
                      </a:r>
                    </a:p>
                  </a:txBody>
                  <a:tcPr marL="9525" marR="9525" marT="9525" marB="0"/>
                </a:tc>
                <a:extLst>
                  <a:ext uri="{0D108BD9-81ED-4DB2-BD59-A6C34878D82A}">
                    <a16:rowId xmlns:a16="http://schemas.microsoft.com/office/drawing/2014/main" val="2233150168"/>
                  </a:ext>
                </a:extLst>
              </a:tr>
              <a:tr h="370840">
                <a:tc>
                  <a:txBody>
                    <a:bodyPr/>
                    <a:lstStyle/>
                    <a:p>
                      <a:pPr algn="l" fontAlgn="t"/>
                      <a:r>
                        <a:rPr lang="fr-FR" sz="2400" b="0" i="0" u="none" strike="noStrike">
                          <a:solidFill>
                            <a:srgbClr val="000000"/>
                          </a:solidFill>
                          <a:effectLst/>
                          <a:latin typeface="Calibri" panose="020F0502020204030204" pitchFamily="34" charset="0"/>
                        </a:rPr>
                        <a:t>Kayanza</a:t>
                      </a:r>
                    </a:p>
                  </a:txBody>
                  <a:tcPr marL="9525" marR="9525" marT="9525" marB="0"/>
                </a:tc>
                <a:tc>
                  <a:txBody>
                    <a:bodyPr/>
                    <a:lstStyle/>
                    <a:p>
                      <a:pPr algn="l" fontAlgn="t"/>
                      <a:r>
                        <a:rPr lang="fr-FR" sz="2400" b="0" i="0" u="none" strike="noStrike" dirty="0" err="1">
                          <a:solidFill>
                            <a:srgbClr val="000000"/>
                          </a:solidFill>
                          <a:effectLst/>
                          <a:latin typeface="Calibri" panose="020F0502020204030204" pitchFamily="34" charset="0"/>
                        </a:rPr>
                        <a:t>Muruta</a:t>
                      </a:r>
                      <a:endParaRPr lang="fr-FR" sz="24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fr-FR" sz="2400" b="0" i="0" u="none" strike="noStrike">
                          <a:solidFill>
                            <a:srgbClr val="000000"/>
                          </a:solidFill>
                          <a:effectLst/>
                          <a:latin typeface="Calibri" panose="020F0502020204030204" pitchFamily="34" charset="0"/>
                        </a:rPr>
                        <a:t>KARUNYINYA</a:t>
                      </a:r>
                    </a:p>
                  </a:txBody>
                  <a:tcPr marL="9525" marR="9525" marT="9525" marB="0"/>
                </a:tc>
                <a:tc>
                  <a:txBody>
                    <a:bodyPr/>
                    <a:lstStyle/>
                    <a:p>
                      <a:pPr algn="l" fontAlgn="t"/>
                      <a:r>
                        <a:rPr lang="fr-FR" sz="2400" b="0" i="0" u="none" strike="noStrike">
                          <a:solidFill>
                            <a:srgbClr val="000000"/>
                          </a:solidFill>
                          <a:effectLst/>
                          <a:latin typeface="Calibri" panose="020F0502020204030204" pitchFamily="34" charset="0"/>
                        </a:rPr>
                        <a:t>5-6,5</a:t>
                      </a:r>
                    </a:p>
                  </a:txBody>
                  <a:tcPr marL="9525" marR="9525" marT="9525" marB="0"/>
                </a:tc>
                <a:extLst>
                  <a:ext uri="{0D108BD9-81ED-4DB2-BD59-A6C34878D82A}">
                    <a16:rowId xmlns:a16="http://schemas.microsoft.com/office/drawing/2014/main" val="1135270001"/>
                  </a:ext>
                </a:extLst>
              </a:tr>
              <a:tr h="370840">
                <a:tc>
                  <a:txBody>
                    <a:bodyPr/>
                    <a:lstStyle/>
                    <a:p>
                      <a:pPr algn="l" fontAlgn="t"/>
                      <a:r>
                        <a:rPr lang="fr-FR" sz="2400" b="0" i="0" u="none" strike="noStrike">
                          <a:solidFill>
                            <a:srgbClr val="000000"/>
                          </a:solidFill>
                          <a:effectLst/>
                          <a:latin typeface="Calibri" panose="020F0502020204030204" pitchFamily="34" charset="0"/>
                        </a:rPr>
                        <a:t>Kayanza</a:t>
                      </a:r>
                    </a:p>
                  </a:txBody>
                  <a:tcPr marL="9525" marR="9525" marT="9525" marB="0"/>
                </a:tc>
                <a:tc>
                  <a:txBody>
                    <a:bodyPr/>
                    <a:lstStyle/>
                    <a:p>
                      <a:pPr algn="l" fontAlgn="t"/>
                      <a:r>
                        <a:rPr lang="fr-FR" sz="2400" b="0" i="0" u="none" strike="noStrike" dirty="0" err="1">
                          <a:solidFill>
                            <a:srgbClr val="000000"/>
                          </a:solidFill>
                          <a:effectLst/>
                          <a:latin typeface="Calibri" panose="020F0502020204030204" pitchFamily="34" charset="0"/>
                        </a:rPr>
                        <a:t>Muruta</a:t>
                      </a:r>
                      <a:endParaRPr lang="fr-FR" sz="24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fr-FR" sz="2400" b="0" i="0" u="none" strike="noStrike">
                          <a:solidFill>
                            <a:srgbClr val="000000"/>
                          </a:solidFill>
                          <a:effectLst/>
                          <a:latin typeface="Calibri" panose="020F0502020204030204" pitchFamily="34" charset="0"/>
                        </a:rPr>
                        <a:t>Myugariro</a:t>
                      </a:r>
                    </a:p>
                  </a:txBody>
                  <a:tcPr marL="9525" marR="9525" marT="9525" marB="0"/>
                </a:tc>
                <a:tc>
                  <a:txBody>
                    <a:bodyPr/>
                    <a:lstStyle/>
                    <a:p>
                      <a:pPr algn="l" fontAlgn="t"/>
                      <a:r>
                        <a:rPr lang="fr-FR" sz="2400" b="0" i="0" u="none" strike="noStrike">
                          <a:solidFill>
                            <a:srgbClr val="000000"/>
                          </a:solidFill>
                          <a:effectLst/>
                          <a:latin typeface="Calibri" panose="020F0502020204030204" pitchFamily="34" charset="0"/>
                        </a:rPr>
                        <a:t>4,8-6,4</a:t>
                      </a:r>
                    </a:p>
                  </a:txBody>
                  <a:tcPr marL="9525" marR="9525" marT="9525" marB="0"/>
                </a:tc>
                <a:extLst>
                  <a:ext uri="{0D108BD9-81ED-4DB2-BD59-A6C34878D82A}">
                    <a16:rowId xmlns:a16="http://schemas.microsoft.com/office/drawing/2014/main" val="474866891"/>
                  </a:ext>
                </a:extLst>
              </a:tr>
              <a:tr h="370840">
                <a:tc>
                  <a:txBody>
                    <a:bodyPr/>
                    <a:lstStyle/>
                    <a:p>
                      <a:pPr algn="l" fontAlgn="t"/>
                      <a:r>
                        <a:rPr lang="fr-FR" sz="2400" b="0" i="0" u="none" strike="noStrike">
                          <a:solidFill>
                            <a:srgbClr val="000000"/>
                          </a:solidFill>
                          <a:effectLst/>
                          <a:latin typeface="Calibri" panose="020F0502020204030204" pitchFamily="34" charset="0"/>
                        </a:rPr>
                        <a:t>Ngozi</a:t>
                      </a:r>
                    </a:p>
                  </a:txBody>
                  <a:tcPr marL="9525" marR="9525" marT="9525" marB="0"/>
                </a:tc>
                <a:tc>
                  <a:txBody>
                    <a:bodyPr/>
                    <a:lstStyle/>
                    <a:p>
                      <a:pPr algn="l" fontAlgn="t"/>
                      <a:r>
                        <a:rPr lang="fr-FR" sz="2400" b="0" i="0" u="none" strike="noStrike" dirty="0" err="1">
                          <a:solidFill>
                            <a:srgbClr val="00B050"/>
                          </a:solidFill>
                          <a:effectLst/>
                          <a:latin typeface="Calibri" panose="020F0502020204030204" pitchFamily="34" charset="0"/>
                        </a:rPr>
                        <a:t>Gashikanwa</a:t>
                      </a:r>
                      <a:endParaRPr lang="fr-FR" sz="2400" b="0" i="0" u="none" strike="noStrike" dirty="0">
                        <a:solidFill>
                          <a:srgbClr val="00B050"/>
                        </a:solidFill>
                        <a:effectLst/>
                        <a:latin typeface="Calibri" panose="020F0502020204030204" pitchFamily="34" charset="0"/>
                      </a:endParaRPr>
                    </a:p>
                  </a:txBody>
                  <a:tcPr marL="9525" marR="9525" marT="9525" marB="0"/>
                </a:tc>
                <a:tc>
                  <a:txBody>
                    <a:bodyPr/>
                    <a:lstStyle/>
                    <a:p>
                      <a:pPr algn="l" fontAlgn="t"/>
                      <a:r>
                        <a:rPr lang="fr-FR" sz="2400" b="0" i="0" u="none" strike="noStrike" dirty="0">
                          <a:solidFill>
                            <a:srgbClr val="00B050"/>
                          </a:solidFill>
                          <a:effectLst/>
                          <a:latin typeface="Calibri" panose="020F0502020204030204" pitchFamily="34" charset="0"/>
                        </a:rPr>
                        <a:t>Limites </a:t>
                      </a:r>
                      <a:r>
                        <a:rPr lang="fr-FR" sz="2400" b="0" i="0" u="none" strike="noStrike" dirty="0" err="1">
                          <a:solidFill>
                            <a:srgbClr val="00B050"/>
                          </a:solidFill>
                          <a:effectLst/>
                          <a:latin typeface="Calibri" panose="020F0502020204030204" pitchFamily="34" charset="0"/>
                        </a:rPr>
                        <a:t>Gashikanwa</a:t>
                      </a:r>
                      <a:endParaRPr lang="fr-FR" sz="2400" b="0" i="0" u="none" strike="noStrike" dirty="0">
                        <a:solidFill>
                          <a:srgbClr val="00B050"/>
                        </a:solidFill>
                        <a:effectLst/>
                        <a:latin typeface="Calibri" panose="020F0502020204030204" pitchFamily="34" charset="0"/>
                      </a:endParaRPr>
                    </a:p>
                  </a:txBody>
                  <a:tcPr marL="9525" marR="9525" marT="9525" marB="0"/>
                </a:tc>
                <a:tc>
                  <a:txBody>
                    <a:bodyPr/>
                    <a:lstStyle/>
                    <a:p>
                      <a:pPr algn="l" fontAlgn="t"/>
                      <a:r>
                        <a:rPr lang="fr-FR" sz="2400" b="0" i="0" u="none" strike="noStrike" dirty="0">
                          <a:solidFill>
                            <a:srgbClr val="00B050"/>
                          </a:solidFill>
                          <a:effectLst/>
                          <a:latin typeface="Calibri" panose="020F0502020204030204" pitchFamily="34" charset="0"/>
                        </a:rPr>
                        <a:t>4,7-6,8</a:t>
                      </a:r>
                    </a:p>
                  </a:txBody>
                  <a:tcPr marL="9525" marR="9525" marT="9525" marB="0"/>
                </a:tc>
                <a:extLst>
                  <a:ext uri="{0D108BD9-81ED-4DB2-BD59-A6C34878D82A}">
                    <a16:rowId xmlns:a16="http://schemas.microsoft.com/office/drawing/2014/main" val="698181799"/>
                  </a:ext>
                </a:extLst>
              </a:tr>
              <a:tr h="370840">
                <a:tc>
                  <a:txBody>
                    <a:bodyPr/>
                    <a:lstStyle/>
                    <a:p>
                      <a:pPr algn="l" fontAlgn="t"/>
                      <a:r>
                        <a:rPr lang="fr-FR" sz="2400" b="0" i="0" u="none" strike="noStrike">
                          <a:solidFill>
                            <a:srgbClr val="000000"/>
                          </a:solidFill>
                          <a:effectLst/>
                          <a:latin typeface="Calibri" panose="020F0502020204030204" pitchFamily="34" charset="0"/>
                        </a:rPr>
                        <a:t>Ngozi</a:t>
                      </a:r>
                    </a:p>
                  </a:txBody>
                  <a:tcPr marL="9525" marR="9525" marT="9525" marB="0"/>
                </a:tc>
                <a:tc>
                  <a:txBody>
                    <a:bodyPr/>
                    <a:lstStyle/>
                    <a:p>
                      <a:pPr algn="l" fontAlgn="t"/>
                      <a:r>
                        <a:rPr lang="fr-FR" sz="2400" b="0" i="0" u="none" strike="noStrike" dirty="0" err="1">
                          <a:solidFill>
                            <a:srgbClr val="000000"/>
                          </a:solidFill>
                          <a:effectLst/>
                          <a:latin typeface="Calibri" panose="020F0502020204030204" pitchFamily="34" charset="0"/>
                        </a:rPr>
                        <a:t>Gashikanwa</a:t>
                      </a:r>
                      <a:endParaRPr lang="fr-FR" sz="24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fr-FR" sz="2400" b="0" i="0" u="none" strike="noStrike">
                          <a:solidFill>
                            <a:srgbClr val="000000"/>
                          </a:solidFill>
                          <a:effectLst/>
                          <a:latin typeface="Calibri" panose="020F0502020204030204" pitchFamily="34" charset="0"/>
                        </a:rPr>
                        <a:t>Gashikanwa</a:t>
                      </a:r>
                    </a:p>
                  </a:txBody>
                  <a:tcPr marL="9525" marR="9525" marT="9525" marB="0"/>
                </a:tc>
                <a:tc>
                  <a:txBody>
                    <a:bodyPr/>
                    <a:lstStyle/>
                    <a:p>
                      <a:pPr algn="l" fontAlgn="t"/>
                      <a:r>
                        <a:rPr lang="fr-FR" sz="2400" b="0" i="0" u="none" strike="noStrike">
                          <a:solidFill>
                            <a:srgbClr val="000000"/>
                          </a:solidFill>
                          <a:effectLst/>
                          <a:latin typeface="Calibri" panose="020F0502020204030204" pitchFamily="34" charset="0"/>
                        </a:rPr>
                        <a:t>4,9-6,6</a:t>
                      </a:r>
                    </a:p>
                  </a:txBody>
                  <a:tcPr marL="9525" marR="9525" marT="9525" marB="0"/>
                </a:tc>
                <a:extLst>
                  <a:ext uri="{0D108BD9-81ED-4DB2-BD59-A6C34878D82A}">
                    <a16:rowId xmlns:a16="http://schemas.microsoft.com/office/drawing/2014/main" val="806165770"/>
                  </a:ext>
                </a:extLst>
              </a:tr>
              <a:tr h="370840">
                <a:tc>
                  <a:txBody>
                    <a:bodyPr/>
                    <a:lstStyle/>
                    <a:p>
                      <a:pPr algn="l" fontAlgn="t"/>
                      <a:r>
                        <a:rPr lang="fr-FR" sz="2400" b="0" i="0" u="none" strike="noStrike">
                          <a:solidFill>
                            <a:srgbClr val="000000"/>
                          </a:solidFill>
                          <a:effectLst/>
                          <a:latin typeface="Calibri" panose="020F0502020204030204" pitchFamily="34" charset="0"/>
                        </a:rPr>
                        <a:t>Ngozi</a:t>
                      </a:r>
                    </a:p>
                  </a:txBody>
                  <a:tcPr marL="9525" marR="9525" marT="9525" marB="0"/>
                </a:tc>
                <a:tc>
                  <a:txBody>
                    <a:bodyPr/>
                    <a:lstStyle/>
                    <a:p>
                      <a:pPr algn="l" fontAlgn="t"/>
                      <a:r>
                        <a:rPr lang="fr-FR" sz="2400" b="0" i="0" u="none" strike="noStrike">
                          <a:solidFill>
                            <a:srgbClr val="000000"/>
                          </a:solidFill>
                          <a:effectLst/>
                          <a:latin typeface="Calibri" panose="020F0502020204030204" pitchFamily="34" charset="0"/>
                        </a:rPr>
                        <a:t>Gashikanwa</a:t>
                      </a:r>
                    </a:p>
                  </a:txBody>
                  <a:tcPr marL="9525" marR="9525" marT="9525" marB="0"/>
                </a:tc>
                <a:tc>
                  <a:txBody>
                    <a:bodyPr/>
                    <a:lstStyle/>
                    <a:p>
                      <a:pPr algn="l" fontAlgn="t"/>
                      <a:r>
                        <a:rPr lang="fr-FR" sz="2400" b="0" i="0" u="none" strike="noStrike">
                          <a:solidFill>
                            <a:srgbClr val="000000"/>
                          </a:solidFill>
                          <a:effectLst/>
                          <a:latin typeface="Calibri" panose="020F0502020204030204" pitchFamily="34" charset="0"/>
                        </a:rPr>
                        <a:t>Cihonda</a:t>
                      </a:r>
                    </a:p>
                  </a:txBody>
                  <a:tcPr marL="9525" marR="9525" marT="9525" marB="0"/>
                </a:tc>
                <a:tc>
                  <a:txBody>
                    <a:bodyPr/>
                    <a:lstStyle/>
                    <a:p>
                      <a:pPr algn="l" fontAlgn="t"/>
                      <a:r>
                        <a:rPr lang="fr-FR" sz="2400" b="0" i="0" u="none" strike="noStrike" dirty="0">
                          <a:solidFill>
                            <a:srgbClr val="000000"/>
                          </a:solidFill>
                          <a:effectLst/>
                          <a:latin typeface="Calibri" panose="020F0502020204030204" pitchFamily="34" charset="0"/>
                        </a:rPr>
                        <a:t>4,8-6,8</a:t>
                      </a:r>
                    </a:p>
                  </a:txBody>
                  <a:tcPr marL="9525" marR="9525" marT="9525" marB="0"/>
                </a:tc>
                <a:extLst>
                  <a:ext uri="{0D108BD9-81ED-4DB2-BD59-A6C34878D82A}">
                    <a16:rowId xmlns:a16="http://schemas.microsoft.com/office/drawing/2014/main" val="1579208148"/>
                  </a:ext>
                </a:extLst>
              </a:tr>
              <a:tr h="370840">
                <a:tc>
                  <a:txBody>
                    <a:bodyPr/>
                    <a:lstStyle/>
                    <a:p>
                      <a:pPr algn="l" fontAlgn="t"/>
                      <a:r>
                        <a:rPr lang="fr-FR" sz="2400" b="0" i="0" u="none" strike="noStrike">
                          <a:solidFill>
                            <a:srgbClr val="000000"/>
                          </a:solidFill>
                          <a:effectLst/>
                          <a:latin typeface="Calibri" panose="020F0502020204030204" pitchFamily="34" charset="0"/>
                        </a:rPr>
                        <a:t>Ngozi</a:t>
                      </a:r>
                    </a:p>
                  </a:txBody>
                  <a:tcPr marL="9525" marR="9525" marT="9525" marB="0"/>
                </a:tc>
                <a:tc>
                  <a:txBody>
                    <a:bodyPr/>
                    <a:lstStyle/>
                    <a:p>
                      <a:pPr algn="l" fontAlgn="t"/>
                      <a:r>
                        <a:rPr lang="fr-FR" sz="2400" b="0" i="0" u="none" strike="noStrike">
                          <a:solidFill>
                            <a:srgbClr val="000000"/>
                          </a:solidFill>
                          <a:effectLst/>
                          <a:latin typeface="Calibri" panose="020F0502020204030204" pitchFamily="34" charset="0"/>
                        </a:rPr>
                        <a:t>Gashikanwa</a:t>
                      </a:r>
                    </a:p>
                  </a:txBody>
                  <a:tcPr marL="9525" marR="9525" marT="9525" marB="0"/>
                </a:tc>
                <a:tc>
                  <a:txBody>
                    <a:bodyPr/>
                    <a:lstStyle/>
                    <a:p>
                      <a:pPr algn="l" fontAlgn="t"/>
                      <a:r>
                        <a:rPr lang="fr-FR" sz="2400" b="0" i="0" u="none" strike="noStrike">
                          <a:solidFill>
                            <a:srgbClr val="000000"/>
                          </a:solidFill>
                          <a:effectLst/>
                          <a:latin typeface="Calibri" panose="020F0502020204030204" pitchFamily="34" charset="0"/>
                        </a:rPr>
                        <a:t>Nini</a:t>
                      </a:r>
                    </a:p>
                  </a:txBody>
                  <a:tcPr marL="9525" marR="9525" marT="9525" marB="0"/>
                </a:tc>
                <a:tc>
                  <a:txBody>
                    <a:bodyPr/>
                    <a:lstStyle/>
                    <a:p>
                      <a:pPr algn="l" fontAlgn="t"/>
                      <a:r>
                        <a:rPr lang="fr-FR" sz="2400" b="0" i="0" u="none" strike="noStrike" dirty="0">
                          <a:solidFill>
                            <a:srgbClr val="000000"/>
                          </a:solidFill>
                          <a:effectLst/>
                          <a:latin typeface="Calibri" panose="020F0502020204030204" pitchFamily="34" charset="0"/>
                        </a:rPr>
                        <a:t>4,7-6,6</a:t>
                      </a:r>
                    </a:p>
                  </a:txBody>
                  <a:tcPr marL="9525" marR="9525" marT="9525" marB="0"/>
                </a:tc>
                <a:extLst>
                  <a:ext uri="{0D108BD9-81ED-4DB2-BD59-A6C34878D82A}">
                    <a16:rowId xmlns:a16="http://schemas.microsoft.com/office/drawing/2014/main" val="2056181250"/>
                  </a:ext>
                </a:extLst>
              </a:tr>
              <a:tr h="370840">
                <a:tc>
                  <a:txBody>
                    <a:bodyPr/>
                    <a:lstStyle/>
                    <a:p>
                      <a:pPr algn="l" fontAlgn="t"/>
                      <a:r>
                        <a:rPr lang="fr-FR" sz="2400" b="0" i="0" u="none" strike="noStrike">
                          <a:solidFill>
                            <a:srgbClr val="000000"/>
                          </a:solidFill>
                          <a:effectLst/>
                          <a:latin typeface="Calibri" panose="020F0502020204030204" pitchFamily="34" charset="0"/>
                        </a:rPr>
                        <a:t>Ngozi</a:t>
                      </a:r>
                    </a:p>
                  </a:txBody>
                  <a:tcPr marL="9525" marR="9525" marT="9525" marB="0"/>
                </a:tc>
                <a:tc>
                  <a:txBody>
                    <a:bodyPr/>
                    <a:lstStyle/>
                    <a:p>
                      <a:pPr algn="l" fontAlgn="t"/>
                      <a:r>
                        <a:rPr lang="fr-FR" sz="2400" b="0" i="0" u="none" strike="noStrike" dirty="0">
                          <a:solidFill>
                            <a:srgbClr val="00B050"/>
                          </a:solidFill>
                          <a:effectLst/>
                          <a:latin typeface="Calibri" panose="020F0502020204030204" pitchFamily="34" charset="0"/>
                        </a:rPr>
                        <a:t>Tangara</a:t>
                      </a:r>
                    </a:p>
                  </a:txBody>
                  <a:tcPr marL="9525" marR="9525" marT="9525" marB="0"/>
                </a:tc>
                <a:tc>
                  <a:txBody>
                    <a:bodyPr/>
                    <a:lstStyle/>
                    <a:p>
                      <a:pPr algn="l" fontAlgn="t"/>
                      <a:r>
                        <a:rPr lang="fr-FR" sz="2400" b="0" i="0" u="none" strike="noStrike">
                          <a:solidFill>
                            <a:srgbClr val="00B050"/>
                          </a:solidFill>
                          <a:effectLst/>
                          <a:latin typeface="Calibri" panose="020F0502020204030204" pitchFamily="34" charset="0"/>
                        </a:rPr>
                        <a:t>Limites Tangara</a:t>
                      </a:r>
                    </a:p>
                  </a:txBody>
                  <a:tcPr marL="9525" marR="9525" marT="9525" marB="0"/>
                </a:tc>
                <a:tc>
                  <a:txBody>
                    <a:bodyPr/>
                    <a:lstStyle/>
                    <a:p>
                      <a:pPr algn="l" fontAlgn="t"/>
                      <a:r>
                        <a:rPr lang="fr-FR" sz="2400" b="0" i="0" u="none" strike="noStrike" dirty="0">
                          <a:solidFill>
                            <a:srgbClr val="00B050"/>
                          </a:solidFill>
                          <a:effectLst/>
                          <a:latin typeface="Calibri" panose="020F0502020204030204" pitchFamily="34" charset="0"/>
                        </a:rPr>
                        <a:t>4,9-5,8</a:t>
                      </a:r>
                    </a:p>
                  </a:txBody>
                  <a:tcPr marL="9525" marR="9525" marT="9525" marB="0"/>
                </a:tc>
                <a:extLst>
                  <a:ext uri="{0D108BD9-81ED-4DB2-BD59-A6C34878D82A}">
                    <a16:rowId xmlns:a16="http://schemas.microsoft.com/office/drawing/2014/main" val="3611660806"/>
                  </a:ext>
                </a:extLst>
              </a:tr>
              <a:tr h="370840">
                <a:tc>
                  <a:txBody>
                    <a:bodyPr/>
                    <a:lstStyle/>
                    <a:p>
                      <a:pPr algn="l" fontAlgn="t"/>
                      <a:r>
                        <a:rPr lang="fr-FR" sz="2400" b="0" i="0" u="none" strike="noStrike">
                          <a:solidFill>
                            <a:srgbClr val="000000"/>
                          </a:solidFill>
                          <a:effectLst/>
                          <a:latin typeface="Calibri" panose="020F0502020204030204" pitchFamily="34" charset="0"/>
                        </a:rPr>
                        <a:t>Ngozi</a:t>
                      </a:r>
                    </a:p>
                  </a:txBody>
                  <a:tcPr marL="9525" marR="9525" marT="9525" marB="0"/>
                </a:tc>
                <a:tc>
                  <a:txBody>
                    <a:bodyPr/>
                    <a:lstStyle/>
                    <a:p>
                      <a:pPr algn="l" fontAlgn="t"/>
                      <a:r>
                        <a:rPr lang="fr-FR" sz="2400" b="0" i="0" u="none" strike="noStrike" dirty="0">
                          <a:solidFill>
                            <a:srgbClr val="000000"/>
                          </a:solidFill>
                          <a:effectLst/>
                          <a:latin typeface="Calibri" panose="020F0502020204030204" pitchFamily="34" charset="0"/>
                        </a:rPr>
                        <a:t>Tangara</a:t>
                      </a:r>
                    </a:p>
                  </a:txBody>
                  <a:tcPr marL="9525" marR="9525" marT="9525" marB="0"/>
                </a:tc>
                <a:tc>
                  <a:txBody>
                    <a:bodyPr/>
                    <a:lstStyle/>
                    <a:p>
                      <a:pPr algn="l" fontAlgn="t"/>
                      <a:r>
                        <a:rPr lang="fr-FR" sz="2400" b="0" i="0" u="none" strike="noStrike" dirty="0" err="1">
                          <a:solidFill>
                            <a:srgbClr val="000000"/>
                          </a:solidFill>
                          <a:effectLst/>
                          <a:latin typeface="Calibri" panose="020F0502020204030204" pitchFamily="34" charset="0"/>
                        </a:rPr>
                        <a:t>Musenyi</a:t>
                      </a:r>
                      <a:endParaRPr lang="fr-FR" sz="24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fr-FR" sz="2400" b="0" i="0" u="none" strike="noStrike" dirty="0">
                          <a:solidFill>
                            <a:srgbClr val="000000"/>
                          </a:solidFill>
                          <a:effectLst/>
                          <a:latin typeface="Calibri" panose="020F0502020204030204" pitchFamily="34" charset="0"/>
                        </a:rPr>
                        <a:t>5-5,8</a:t>
                      </a:r>
                    </a:p>
                  </a:txBody>
                  <a:tcPr marL="9525" marR="9525" marT="9525" marB="0"/>
                </a:tc>
                <a:extLst>
                  <a:ext uri="{0D108BD9-81ED-4DB2-BD59-A6C34878D82A}">
                    <a16:rowId xmlns:a16="http://schemas.microsoft.com/office/drawing/2014/main" val="4026415442"/>
                  </a:ext>
                </a:extLst>
              </a:tr>
              <a:tr h="370840">
                <a:tc>
                  <a:txBody>
                    <a:bodyPr/>
                    <a:lstStyle/>
                    <a:p>
                      <a:pPr algn="l" fontAlgn="t"/>
                      <a:r>
                        <a:rPr lang="fr-FR" sz="2400" b="0" i="0" u="none" strike="noStrike">
                          <a:solidFill>
                            <a:srgbClr val="000000"/>
                          </a:solidFill>
                          <a:effectLst/>
                          <a:latin typeface="Calibri" panose="020F0502020204030204" pitchFamily="34" charset="0"/>
                        </a:rPr>
                        <a:t>Ngozi</a:t>
                      </a:r>
                    </a:p>
                  </a:txBody>
                  <a:tcPr marL="9525" marR="9525" marT="9525" marB="0"/>
                </a:tc>
                <a:tc>
                  <a:txBody>
                    <a:bodyPr/>
                    <a:lstStyle/>
                    <a:p>
                      <a:pPr algn="l" fontAlgn="t"/>
                      <a:r>
                        <a:rPr lang="fr-FR" sz="2400" b="0" i="0" u="none" strike="noStrike">
                          <a:solidFill>
                            <a:srgbClr val="000000"/>
                          </a:solidFill>
                          <a:effectLst/>
                          <a:latin typeface="Calibri" panose="020F0502020204030204" pitchFamily="34" charset="0"/>
                        </a:rPr>
                        <a:t>Tangara</a:t>
                      </a:r>
                    </a:p>
                  </a:txBody>
                  <a:tcPr marL="9525" marR="9525" marT="9525" marB="0"/>
                </a:tc>
                <a:tc>
                  <a:txBody>
                    <a:bodyPr/>
                    <a:lstStyle/>
                    <a:p>
                      <a:pPr algn="l" fontAlgn="t"/>
                      <a:r>
                        <a:rPr lang="fr-FR" sz="2400" b="0" i="0" u="none" strike="noStrike">
                          <a:solidFill>
                            <a:srgbClr val="000000"/>
                          </a:solidFill>
                          <a:effectLst/>
                          <a:latin typeface="Calibri" panose="020F0502020204030204" pitchFamily="34" charset="0"/>
                        </a:rPr>
                        <a:t>Rushoka</a:t>
                      </a:r>
                    </a:p>
                  </a:txBody>
                  <a:tcPr marL="9525" marR="9525" marT="9525" marB="0"/>
                </a:tc>
                <a:tc>
                  <a:txBody>
                    <a:bodyPr/>
                    <a:lstStyle/>
                    <a:p>
                      <a:pPr algn="l" fontAlgn="t"/>
                      <a:r>
                        <a:rPr lang="fr-FR" sz="2400" b="0" i="0" u="none" strike="noStrike" dirty="0">
                          <a:solidFill>
                            <a:srgbClr val="000000"/>
                          </a:solidFill>
                          <a:effectLst/>
                          <a:latin typeface="Calibri" panose="020F0502020204030204" pitchFamily="34" charset="0"/>
                        </a:rPr>
                        <a:t>44,9-5,4</a:t>
                      </a:r>
                    </a:p>
                  </a:txBody>
                  <a:tcPr marL="9525" marR="9525" marT="9525" marB="0"/>
                </a:tc>
                <a:extLst>
                  <a:ext uri="{0D108BD9-81ED-4DB2-BD59-A6C34878D82A}">
                    <a16:rowId xmlns:a16="http://schemas.microsoft.com/office/drawing/2014/main" val="4145170771"/>
                  </a:ext>
                </a:extLst>
              </a:tr>
              <a:tr h="370840">
                <a:tc>
                  <a:txBody>
                    <a:bodyPr/>
                    <a:lstStyle/>
                    <a:p>
                      <a:pPr algn="l" fontAlgn="t"/>
                      <a:r>
                        <a:rPr lang="fr-FR" sz="2400" b="0" i="0" u="none" strike="noStrike">
                          <a:solidFill>
                            <a:srgbClr val="000000"/>
                          </a:solidFill>
                          <a:effectLst/>
                          <a:latin typeface="Calibri" panose="020F0502020204030204" pitchFamily="34" charset="0"/>
                        </a:rPr>
                        <a:t>Ngozi</a:t>
                      </a:r>
                    </a:p>
                  </a:txBody>
                  <a:tcPr marL="9525" marR="9525" marT="9525" marB="0"/>
                </a:tc>
                <a:tc>
                  <a:txBody>
                    <a:bodyPr/>
                    <a:lstStyle/>
                    <a:p>
                      <a:pPr algn="l" fontAlgn="t"/>
                      <a:r>
                        <a:rPr lang="fr-FR" sz="2400" b="0" i="0" u="none" strike="noStrike">
                          <a:solidFill>
                            <a:srgbClr val="000000"/>
                          </a:solidFill>
                          <a:effectLst/>
                          <a:latin typeface="Calibri" panose="020F0502020204030204" pitchFamily="34" charset="0"/>
                        </a:rPr>
                        <a:t>Tangara</a:t>
                      </a:r>
                    </a:p>
                  </a:txBody>
                  <a:tcPr marL="9525" marR="9525" marT="9525" marB="0"/>
                </a:tc>
                <a:tc>
                  <a:txBody>
                    <a:bodyPr/>
                    <a:lstStyle/>
                    <a:p>
                      <a:pPr algn="l" fontAlgn="t"/>
                      <a:r>
                        <a:rPr lang="fr-FR" sz="2400" b="0" i="0" u="none" strike="noStrike">
                          <a:solidFill>
                            <a:srgbClr val="000000"/>
                          </a:solidFill>
                          <a:effectLst/>
                          <a:latin typeface="Calibri" panose="020F0502020204030204" pitchFamily="34" charset="0"/>
                        </a:rPr>
                        <a:t>Gitwa</a:t>
                      </a:r>
                    </a:p>
                  </a:txBody>
                  <a:tcPr marL="9525" marR="9525" marT="9525" marB="0"/>
                </a:tc>
                <a:tc>
                  <a:txBody>
                    <a:bodyPr/>
                    <a:lstStyle/>
                    <a:p>
                      <a:pPr algn="l" fontAlgn="t"/>
                      <a:r>
                        <a:rPr lang="fr-FR" sz="2400" b="0" i="0" u="none" strike="noStrike" dirty="0">
                          <a:solidFill>
                            <a:srgbClr val="000000"/>
                          </a:solidFill>
                          <a:effectLst/>
                          <a:latin typeface="Calibri" panose="020F0502020204030204" pitchFamily="34" charset="0"/>
                        </a:rPr>
                        <a:t>4,9-5,5</a:t>
                      </a:r>
                    </a:p>
                  </a:txBody>
                  <a:tcPr marL="9525" marR="9525" marT="9525" marB="0"/>
                </a:tc>
                <a:extLst>
                  <a:ext uri="{0D108BD9-81ED-4DB2-BD59-A6C34878D82A}">
                    <a16:rowId xmlns:a16="http://schemas.microsoft.com/office/drawing/2014/main" val="3607591223"/>
                  </a:ext>
                </a:extLst>
              </a:tr>
            </a:tbl>
          </a:graphicData>
        </a:graphic>
      </p:graphicFrame>
    </p:spTree>
    <p:extLst>
      <p:ext uri="{BB962C8B-B14F-4D97-AF65-F5344CB8AC3E}">
        <p14:creationId xmlns:p14="http://schemas.microsoft.com/office/powerpoint/2010/main" val="639664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880212" y="396664"/>
            <a:ext cx="6303545" cy="4768844"/>
          </a:xfrm>
          <a:prstGeom prst="rect">
            <a:avLst/>
          </a:prstGeom>
          <a:noFill/>
        </p:spPr>
      </p:pic>
      <p:sp>
        <p:nvSpPr>
          <p:cNvPr id="5" name="Rectangle 4"/>
          <p:cNvSpPr/>
          <p:nvPr/>
        </p:nvSpPr>
        <p:spPr>
          <a:xfrm>
            <a:off x="1759079" y="5600840"/>
            <a:ext cx="6096000" cy="1200329"/>
          </a:xfrm>
          <a:prstGeom prst="rect">
            <a:avLst/>
          </a:prstGeom>
        </p:spPr>
        <p:txBody>
          <a:bodyPr>
            <a:spAutoFit/>
          </a:bodyPr>
          <a:lstStyle/>
          <a:p>
            <a:pPr algn="just">
              <a:spcAft>
                <a:spcPts val="0"/>
              </a:spcAft>
            </a:pPr>
            <a:r>
              <a:rPr lang="fr-FR" sz="2400" b="1" dirty="0">
                <a:solidFill>
                  <a:srgbClr val="000000"/>
                </a:solidFill>
                <a:latin typeface="Garamond" panose="02020404030301010803" pitchFamily="18" charset="0"/>
                <a:ea typeface="Times New Roman" panose="02020603050405020304" pitchFamily="18" charset="0"/>
              </a:rPr>
              <a:t>Photo 1:</a:t>
            </a:r>
            <a:r>
              <a:rPr lang="fr-FR" sz="2400" dirty="0">
                <a:solidFill>
                  <a:srgbClr val="000000"/>
                </a:solidFill>
                <a:latin typeface="Garamond" panose="02020404030301010803" pitchFamily="18" charset="0"/>
                <a:ea typeface="Times New Roman" panose="02020603050405020304" pitchFamily="18" charset="0"/>
              </a:rPr>
              <a:t> Plantation de pomme de terre chez </a:t>
            </a:r>
            <a:r>
              <a:rPr lang="fr-FR" sz="2400" dirty="0" err="1">
                <a:solidFill>
                  <a:srgbClr val="000000"/>
                </a:solidFill>
                <a:latin typeface="Garamond" panose="02020404030301010803" pitchFamily="18" charset="0"/>
                <a:ea typeface="Times New Roman" panose="02020603050405020304" pitchFamily="18" charset="0"/>
              </a:rPr>
              <a:t>Nyabenda</a:t>
            </a:r>
            <a:r>
              <a:rPr lang="fr-FR" sz="2400" dirty="0">
                <a:solidFill>
                  <a:srgbClr val="000000"/>
                </a:solidFill>
                <a:latin typeface="Garamond" panose="02020404030301010803" pitchFamily="18" charset="0"/>
                <a:ea typeface="Times New Roman" panose="02020603050405020304" pitchFamily="18" charset="0"/>
              </a:rPr>
              <a:t> </a:t>
            </a:r>
            <a:r>
              <a:rPr lang="fr-FR" sz="2400" dirty="0" err="1">
                <a:solidFill>
                  <a:srgbClr val="000000"/>
                </a:solidFill>
                <a:latin typeface="Garamond" panose="02020404030301010803" pitchFamily="18" charset="0"/>
                <a:ea typeface="Times New Roman" panose="02020603050405020304" pitchFamily="18" charset="0"/>
              </a:rPr>
              <a:t>Adelin</a:t>
            </a:r>
            <a:r>
              <a:rPr lang="fr-FR" sz="2400" dirty="0">
                <a:solidFill>
                  <a:srgbClr val="000000"/>
                </a:solidFill>
                <a:latin typeface="Garamond" panose="02020404030301010803" pitchFamily="18" charset="0"/>
                <a:ea typeface="Times New Roman" panose="02020603050405020304" pitchFamily="18" charset="0"/>
              </a:rPr>
              <a:t>, colline </a:t>
            </a:r>
            <a:r>
              <a:rPr lang="fr-FR" sz="2400" dirty="0" err="1">
                <a:solidFill>
                  <a:srgbClr val="000000"/>
                </a:solidFill>
                <a:latin typeface="Garamond" panose="02020404030301010803" pitchFamily="18" charset="0"/>
                <a:ea typeface="Times New Roman" panose="02020603050405020304" pitchFamily="18" charset="0"/>
              </a:rPr>
              <a:t>Yanza</a:t>
            </a:r>
            <a:r>
              <a:rPr lang="fr-FR" sz="2400" dirty="0">
                <a:solidFill>
                  <a:srgbClr val="000000"/>
                </a:solidFill>
                <a:latin typeface="Garamond" panose="02020404030301010803" pitchFamily="18" charset="0"/>
                <a:ea typeface="Times New Roman" panose="02020603050405020304" pitchFamily="18" charset="0"/>
              </a:rPr>
              <a:t>, commune de </a:t>
            </a:r>
            <a:r>
              <a:rPr lang="fr-FR" sz="2400" dirty="0" err="1">
                <a:solidFill>
                  <a:srgbClr val="000000"/>
                </a:solidFill>
                <a:latin typeface="Garamond" panose="02020404030301010803" pitchFamily="18" charset="0"/>
                <a:ea typeface="Times New Roman" panose="02020603050405020304" pitchFamily="18" charset="0"/>
              </a:rPr>
              <a:t>Muruta</a:t>
            </a:r>
            <a:endParaRPr lang="fr-FR"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02813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D:\Directeur\Directeur Ordi 1\Charles NAHIMANA\CATALIST\IFDC 2019\21-22\Dolomie\2024\Rapport\Image de gashikanwa.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1121" y="0"/>
            <a:ext cx="9669640" cy="4351338"/>
          </a:xfrm>
          <a:prstGeom prst="rect">
            <a:avLst/>
          </a:prstGeom>
          <a:noFill/>
          <a:ln>
            <a:noFill/>
          </a:ln>
        </p:spPr>
      </p:pic>
      <p:sp>
        <p:nvSpPr>
          <p:cNvPr id="5" name="Rectangle 4"/>
          <p:cNvSpPr/>
          <p:nvPr/>
        </p:nvSpPr>
        <p:spPr>
          <a:xfrm>
            <a:off x="1640619" y="4870455"/>
            <a:ext cx="7882820" cy="685059"/>
          </a:xfrm>
          <a:prstGeom prst="rect">
            <a:avLst/>
          </a:prstGeom>
        </p:spPr>
        <p:txBody>
          <a:bodyPr wrap="square">
            <a:spAutoFit/>
          </a:bodyPr>
          <a:lstStyle/>
          <a:p>
            <a:pPr algn="just">
              <a:lnSpc>
                <a:spcPct val="107000"/>
              </a:lnSpc>
              <a:spcAft>
                <a:spcPts val="800"/>
              </a:spcAft>
            </a:pPr>
            <a:r>
              <a:rPr lang="fr-FR" b="1" dirty="0">
                <a:effectLst/>
                <a:latin typeface="Calibri" panose="020F0502020204030204" pitchFamily="34" charset="0"/>
                <a:ea typeface="Calibri" panose="020F0502020204030204" pitchFamily="34" charset="0"/>
                <a:cs typeface="Calibri" panose="020F0502020204030204" pitchFamily="34" charset="0"/>
              </a:rPr>
              <a:t>Photo : 2: </a:t>
            </a:r>
            <a:r>
              <a:rPr lang="fr-FR" dirty="0">
                <a:effectLst/>
                <a:latin typeface="Calibri" panose="020F0502020204030204" pitchFamily="34" charset="0"/>
                <a:ea typeface="Calibri" panose="020F0502020204030204" pitchFamily="34" charset="0"/>
                <a:cs typeface="Calibri" panose="020F0502020204030204" pitchFamily="34" charset="0"/>
              </a:rPr>
              <a:t>Champ de haricot de Monsieur BANGIRINAMA Aussi lors de la visite d’échange d’expérience sur la colline NINI en commune de </a:t>
            </a:r>
            <a:r>
              <a:rPr lang="fr-FR" dirty="0" err="1">
                <a:effectLst/>
                <a:latin typeface="Calibri" panose="020F0502020204030204" pitchFamily="34" charset="0"/>
                <a:ea typeface="Calibri" panose="020F0502020204030204" pitchFamily="34" charset="0"/>
                <a:cs typeface="Calibri" panose="020F0502020204030204" pitchFamily="34" charset="0"/>
              </a:rPr>
              <a:t>Gashikanwa</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28360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D:\Directeur\Directeur Ordi 1\Charles NAHIMANA\CATALIST\IFDC 2019\21-22\Dolomie\2024\Champs de comparaison Tangara.jpeg"/>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214587" y="302703"/>
            <a:ext cx="4255911" cy="4614696"/>
          </a:xfrm>
          <a:prstGeom prst="rect">
            <a:avLst/>
          </a:prstGeom>
          <a:noFill/>
          <a:ln>
            <a:noFill/>
          </a:ln>
        </p:spPr>
      </p:pic>
      <p:pic>
        <p:nvPicPr>
          <p:cNvPr id="5" name="Image 4" descr="D:\Directeur\Directeur Ordi 1\Charles NAHIMANA\CATALIST\IFDC 2019\21-22\Dolomie\2024\Champ chaulé de tangara.jpe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99868" y="346435"/>
            <a:ext cx="4675367" cy="4527232"/>
          </a:xfrm>
          <a:prstGeom prst="rect">
            <a:avLst/>
          </a:prstGeom>
          <a:noFill/>
          <a:ln>
            <a:noFill/>
          </a:ln>
        </p:spPr>
      </p:pic>
      <p:sp>
        <p:nvSpPr>
          <p:cNvPr id="6" name="Rectangle 5"/>
          <p:cNvSpPr/>
          <p:nvPr/>
        </p:nvSpPr>
        <p:spPr>
          <a:xfrm>
            <a:off x="1081377" y="5175498"/>
            <a:ext cx="9796007" cy="685059"/>
          </a:xfrm>
          <a:prstGeom prst="rect">
            <a:avLst/>
          </a:prstGeom>
        </p:spPr>
        <p:txBody>
          <a:bodyPr wrap="square">
            <a:spAutoFit/>
          </a:bodyPr>
          <a:lstStyle/>
          <a:p>
            <a:pPr algn="just">
              <a:lnSpc>
                <a:spcPct val="107000"/>
              </a:lnSpc>
              <a:spcAft>
                <a:spcPts val="800"/>
              </a:spcAft>
            </a:pPr>
            <a:r>
              <a:rPr lang="fr-FR" b="1" dirty="0">
                <a:effectLst/>
                <a:latin typeface="Times New Roman" panose="02020603050405020304" pitchFamily="18" charset="0"/>
                <a:ea typeface="Times New Roman" panose="02020603050405020304" pitchFamily="18" charset="0"/>
                <a:cs typeface="Times New Roman" panose="02020603050405020304" pitchFamily="18" charset="0"/>
              </a:rPr>
              <a:t>Photo 3</a:t>
            </a:r>
            <a:r>
              <a:rPr lang="fr-FR" dirty="0">
                <a:effectLst/>
                <a:latin typeface="Times New Roman" panose="02020603050405020304" pitchFamily="18" charset="0"/>
                <a:ea typeface="Times New Roman" panose="02020603050405020304" pitchFamily="18" charset="0"/>
                <a:cs typeface="Times New Roman" panose="02020603050405020304" pitchFamily="18" charset="0"/>
              </a:rPr>
              <a:t> : Deux champs d’un moniteur agricole de la colline </a:t>
            </a:r>
            <a:r>
              <a:rPr lang="fr-FR" dirty="0" err="1">
                <a:effectLst/>
                <a:latin typeface="Times New Roman" panose="02020603050405020304" pitchFamily="18" charset="0"/>
                <a:ea typeface="Times New Roman" panose="02020603050405020304" pitchFamily="18" charset="0"/>
                <a:cs typeface="Times New Roman" panose="02020603050405020304" pitchFamily="18" charset="0"/>
              </a:rPr>
              <a:t>Musenyi</a:t>
            </a:r>
            <a:r>
              <a:rPr lang="fr-FR" dirty="0">
                <a:effectLst/>
                <a:latin typeface="Times New Roman" panose="02020603050405020304" pitchFamily="18" charset="0"/>
                <a:ea typeface="Times New Roman" panose="02020603050405020304" pitchFamily="18" charset="0"/>
                <a:cs typeface="Times New Roman" panose="02020603050405020304" pitchFamily="18" charset="0"/>
              </a:rPr>
              <a:t> en commune de  de Tangara Monsieur BARUNSAIYEKO Diomède, l’un chaulé (à droite et l’autre non chaulé à gauche)</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97284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EVOLUTION DES RENDEMENTS OBTENUS</a:t>
            </a:r>
          </a:p>
        </p:txBody>
      </p:sp>
      <p:sp>
        <p:nvSpPr>
          <p:cNvPr id="3" name="Espace réservé du contenu 2"/>
          <p:cNvSpPr>
            <a:spLocks noGrp="1"/>
          </p:cNvSpPr>
          <p:nvPr>
            <p:ph idx="1"/>
          </p:nvPr>
        </p:nvSpPr>
        <p:spPr/>
        <p:txBody>
          <a:bodyPr/>
          <a:lstStyle/>
          <a:p>
            <a:pPr marL="0" indent="0">
              <a:buNone/>
            </a:pPr>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3542755713"/>
              </p:ext>
            </p:extLst>
          </p:nvPr>
        </p:nvGraphicFramePr>
        <p:xfrm>
          <a:off x="990379" y="2476904"/>
          <a:ext cx="8128000" cy="212344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gridCol w="2032000">
                  <a:extLst>
                    <a:ext uri="{9D8B030D-6E8A-4147-A177-3AD203B41FA5}">
                      <a16:colId xmlns:a16="http://schemas.microsoft.com/office/drawing/2014/main" val="20003"/>
                    </a:ext>
                  </a:extLst>
                </a:gridCol>
              </a:tblGrid>
              <a:tr h="370840">
                <a:tc>
                  <a:txBody>
                    <a:bodyPr/>
                    <a:lstStyle/>
                    <a:p>
                      <a:r>
                        <a:rPr lang="fr-FR" dirty="0"/>
                        <a:t>Commune</a:t>
                      </a:r>
                    </a:p>
                  </a:txBody>
                  <a:tcPr/>
                </a:tc>
                <a:tc>
                  <a:txBody>
                    <a:bodyPr/>
                    <a:lstStyle/>
                    <a:p>
                      <a:r>
                        <a:rPr lang="fr-FR" dirty="0"/>
                        <a:t>Culture</a:t>
                      </a:r>
                    </a:p>
                  </a:txBody>
                  <a:tcPr/>
                </a:tc>
                <a:tc>
                  <a:txBody>
                    <a:bodyPr/>
                    <a:lstStyle/>
                    <a:p>
                      <a:r>
                        <a:rPr lang="fr-FR" dirty="0"/>
                        <a:t>Saison 2023A (T/ha)</a:t>
                      </a:r>
                    </a:p>
                  </a:txBody>
                  <a:tcPr/>
                </a:tc>
                <a:tc>
                  <a:txBody>
                    <a:bodyPr/>
                    <a:lstStyle/>
                    <a:p>
                      <a:r>
                        <a:rPr lang="fr-FR" dirty="0"/>
                        <a:t>Saison 2024A (T/ha)</a:t>
                      </a:r>
                    </a:p>
                  </a:txBody>
                  <a:tcPr/>
                </a:tc>
                <a:extLst>
                  <a:ext uri="{0D108BD9-81ED-4DB2-BD59-A6C34878D82A}">
                    <a16:rowId xmlns:a16="http://schemas.microsoft.com/office/drawing/2014/main" val="10000"/>
                  </a:ext>
                </a:extLst>
              </a:tr>
              <a:tr h="370840">
                <a:tc>
                  <a:txBody>
                    <a:bodyPr/>
                    <a:lstStyle/>
                    <a:p>
                      <a:r>
                        <a:rPr lang="fr-FR" dirty="0"/>
                        <a:t>Tangara</a:t>
                      </a:r>
                    </a:p>
                  </a:txBody>
                  <a:tcPr/>
                </a:tc>
                <a:tc>
                  <a:txBody>
                    <a:bodyPr/>
                    <a:lstStyle/>
                    <a:p>
                      <a:r>
                        <a:rPr lang="fr-FR" dirty="0"/>
                        <a:t>Maïs</a:t>
                      </a:r>
                    </a:p>
                  </a:txBody>
                  <a:tcPr/>
                </a:tc>
                <a:tc>
                  <a:txBody>
                    <a:bodyPr/>
                    <a:lstStyle/>
                    <a:p>
                      <a:r>
                        <a:rPr lang="fr-FR" dirty="0"/>
                        <a:t>1,25</a:t>
                      </a:r>
                    </a:p>
                  </a:txBody>
                  <a:tcPr/>
                </a:tc>
                <a:tc>
                  <a:txBody>
                    <a:bodyPr/>
                    <a:lstStyle/>
                    <a:p>
                      <a:r>
                        <a:rPr lang="fr-FR" dirty="0"/>
                        <a:t>5</a:t>
                      </a:r>
                    </a:p>
                  </a:txBody>
                  <a:tcPr/>
                </a:tc>
                <a:extLst>
                  <a:ext uri="{0D108BD9-81ED-4DB2-BD59-A6C34878D82A}">
                    <a16:rowId xmlns:a16="http://schemas.microsoft.com/office/drawing/2014/main" val="10001"/>
                  </a:ext>
                </a:extLst>
              </a:tr>
              <a:tr h="370840">
                <a:tc>
                  <a:txBody>
                    <a:bodyPr/>
                    <a:lstStyle/>
                    <a:p>
                      <a:r>
                        <a:rPr lang="fr-FR" dirty="0" err="1"/>
                        <a:t>Gashikanwa</a:t>
                      </a:r>
                      <a:endParaRPr lang="fr-FR" dirty="0"/>
                    </a:p>
                  </a:txBody>
                  <a:tcPr/>
                </a:tc>
                <a:tc>
                  <a:txBody>
                    <a:bodyPr/>
                    <a:lstStyle/>
                    <a:p>
                      <a:r>
                        <a:rPr lang="fr-FR" dirty="0"/>
                        <a:t>Maïs</a:t>
                      </a:r>
                    </a:p>
                  </a:txBody>
                  <a:tcPr/>
                </a:tc>
                <a:tc>
                  <a:txBody>
                    <a:bodyPr/>
                    <a:lstStyle/>
                    <a:p>
                      <a:r>
                        <a:rPr lang="fr-FR" dirty="0"/>
                        <a:t>1,4</a:t>
                      </a:r>
                    </a:p>
                  </a:txBody>
                  <a:tcPr/>
                </a:tc>
                <a:tc>
                  <a:txBody>
                    <a:bodyPr/>
                    <a:lstStyle/>
                    <a:p>
                      <a:r>
                        <a:rPr lang="fr-FR" dirty="0"/>
                        <a:t>4,9</a:t>
                      </a:r>
                    </a:p>
                  </a:txBody>
                  <a:tcPr/>
                </a:tc>
                <a:extLst>
                  <a:ext uri="{0D108BD9-81ED-4DB2-BD59-A6C34878D82A}">
                    <a16:rowId xmlns:a16="http://schemas.microsoft.com/office/drawing/2014/main" val="10002"/>
                  </a:ext>
                </a:extLst>
              </a:tr>
              <a:tr h="370840">
                <a:tc>
                  <a:txBody>
                    <a:bodyPr/>
                    <a:lstStyle/>
                    <a:p>
                      <a:r>
                        <a:rPr lang="fr-FR" dirty="0" err="1"/>
                        <a:t>Matongo</a:t>
                      </a:r>
                      <a:endParaRPr lang="fr-FR" dirty="0"/>
                    </a:p>
                  </a:txBody>
                  <a:tcPr/>
                </a:tc>
                <a:tc>
                  <a:txBody>
                    <a:bodyPr/>
                    <a:lstStyle/>
                    <a:p>
                      <a:r>
                        <a:rPr lang="fr-FR" dirty="0"/>
                        <a:t>Maïs</a:t>
                      </a:r>
                    </a:p>
                  </a:txBody>
                  <a:tcPr/>
                </a:tc>
                <a:tc>
                  <a:txBody>
                    <a:bodyPr/>
                    <a:lstStyle/>
                    <a:p>
                      <a:r>
                        <a:rPr lang="fr-FR" dirty="0"/>
                        <a:t>1,3</a:t>
                      </a:r>
                    </a:p>
                  </a:txBody>
                  <a:tcPr/>
                </a:tc>
                <a:tc>
                  <a:txBody>
                    <a:bodyPr/>
                    <a:lstStyle/>
                    <a:p>
                      <a:r>
                        <a:rPr lang="fr-FR" dirty="0"/>
                        <a:t>4,8</a:t>
                      </a:r>
                    </a:p>
                  </a:txBody>
                  <a:tcPr/>
                </a:tc>
                <a:extLst>
                  <a:ext uri="{0D108BD9-81ED-4DB2-BD59-A6C34878D82A}">
                    <a16:rowId xmlns:a16="http://schemas.microsoft.com/office/drawing/2014/main" val="10003"/>
                  </a:ext>
                </a:extLst>
              </a:tr>
              <a:tr h="370840">
                <a:tc>
                  <a:txBody>
                    <a:bodyPr/>
                    <a:lstStyle/>
                    <a:p>
                      <a:r>
                        <a:rPr lang="fr-FR" dirty="0" err="1"/>
                        <a:t>Muruta</a:t>
                      </a:r>
                      <a:endParaRPr lang="fr-FR" dirty="0"/>
                    </a:p>
                  </a:txBody>
                  <a:tcPr/>
                </a:tc>
                <a:tc>
                  <a:txBody>
                    <a:bodyPr/>
                    <a:lstStyle/>
                    <a:p>
                      <a:r>
                        <a:rPr lang="fr-FR" dirty="0"/>
                        <a:t>Maïs</a:t>
                      </a:r>
                    </a:p>
                  </a:txBody>
                  <a:tcPr/>
                </a:tc>
                <a:tc>
                  <a:txBody>
                    <a:bodyPr/>
                    <a:lstStyle/>
                    <a:p>
                      <a:r>
                        <a:rPr lang="fr-FR" dirty="0"/>
                        <a:t>1,5</a:t>
                      </a:r>
                    </a:p>
                  </a:txBody>
                  <a:tcPr/>
                </a:tc>
                <a:tc>
                  <a:txBody>
                    <a:bodyPr/>
                    <a:lstStyle/>
                    <a:p>
                      <a:r>
                        <a:rPr lang="fr-FR" dirty="0"/>
                        <a:t>4,5</a:t>
                      </a: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15603181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2349</TotalTime>
  <Words>450</Words>
  <Application>Microsoft Office PowerPoint</Application>
  <PresentationFormat>Grand écran</PresentationFormat>
  <Paragraphs>116</Paragraphs>
  <Slides>10</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10</vt:i4>
      </vt:variant>
    </vt:vector>
  </HeadingPairs>
  <TitlesOfParts>
    <vt:vector size="17" baseType="lpstr">
      <vt:lpstr>Arial</vt:lpstr>
      <vt:lpstr>Calibri</vt:lpstr>
      <vt:lpstr>Calibri Light</vt:lpstr>
      <vt:lpstr>Garamond</vt:lpstr>
      <vt:lpstr>Times New Roman</vt:lpstr>
      <vt:lpstr>Wingdings</vt:lpstr>
      <vt:lpstr>Thème Office</vt:lpstr>
      <vt:lpstr>PRESENTATION </vt:lpstr>
      <vt:lpstr>Dosage dolomie :projet pilote 2</vt:lpstr>
      <vt:lpstr>Conseils pour une bonne application de la DOLOMIE</vt:lpstr>
      <vt:lpstr>Présentation PowerPoint</vt:lpstr>
      <vt:lpstr>Présentation PowerPoint</vt:lpstr>
      <vt:lpstr>Présentation PowerPoint</vt:lpstr>
      <vt:lpstr>Présentation PowerPoint</vt:lpstr>
      <vt:lpstr>Présentation PowerPoint</vt:lpstr>
      <vt:lpstr>EVOLUTION DES RENDEMENTS OBTENUS</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INADES</cp:lastModifiedBy>
  <cp:revision>10</cp:revision>
  <dcterms:created xsi:type="dcterms:W3CDTF">2026-04-28T14:15:47Z</dcterms:created>
  <dcterms:modified xsi:type="dcterms:W3CDTF">2026-05-11T12:30:41Z</dcterms:modified>
</cp:coreProperties>
</file>