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12" r:id="rId2"/>
    <p:sldId id="385" r:id="rId3"/>
    <p:sldId id="314" r:id="rId4"/>
    <p:sldId id="345" r:id="rId5"/>
    <p:sldId id="257" r:id="rId6"/>
    <p:sldId id="258" r:id="rId7"/>
    <p:sldId id="383" r:id="rId8"/>
    <p:sldId id="384" r:id="rId9"/>
    <p:sldId id="386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abi852-my.sharepoint.com/personal/p_ndayihanzamaso_cabi_org/Documents/Plantwise%20plus/ABREVPA/Tableau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Sheet3!$D$4</c:f>
              <c:strCache>
                <c:ptCount val="1"/>
                <c:pt idx="0">
                  <c:v>Nombre de biopesticides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Sheet3!$C$5:$C$8</c:f>
              <c:strCache>
                <c:ptCount val="4"/>
                <c:pt idx="0">
                  <c:v>Kenya</c:v>
                </c:pt>
                <c:pt idx="1">
                  <c:v>Ouganda </c:v>
                </c:pt>
                <c:pt idx="2">
                  <c:v>Tanzania</c:v>
                </c:pt>
                <c:pt idx="3">
                  <c:v>Burundi</c:v>
                </c:pt>
              </c:strCache>
            </c:strRef>
          </c:cat>
          <c:val>
            <c:numRef>
              <c:f>Sheet3!$D$5:$D$8</c:f>
              <c:numCache>
                <c:formatCode>General</c:formatCode>
                <c:ptCount val="4"/>
                <c:pt idx="0">
                  <c:v>101</c:v>
                </c:pt>
                <c:pt idx="1">
                  <c:v>48</c:v>
                </c:pt>
                <c:pt idx="2">
                  <c:v>14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78-434B-9478-E3FF0086C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33818432"/>
        <c:axId val="33816992"/>
      </c:barChart>
      <c:catAx>
        <c:axId val="33818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33816992"/>
        <c:crosses val="autoZero"/>
        <c:auto val="1"/>
        <c:lblAlgn val="ctr"/>
        <c:lblOffset val="100"/>
        <c:noMultiLvlLbl val="0"/>
      </c:catAx>
      <c:valAx>
        <c:axId val="3381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3381843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D4460-FC94-4E7B-B046-1AF2225EC229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250C1-6885-46DC-827B-782057612A5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51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CC23-04C0-DA7A-9C84-7B79ACDEB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7D6EA-51D2-1EF0-309E-CFB8FDE26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CAF97-AFCB-F41F-661A-A1444423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72B31-DA29-A000-14EA-917E65287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37E8F-5EE8-CD05-45A2-DF443819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5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B82C-5A8A-CF2A-9BAC-5D1962458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2378B-3892-338F-D343-D67682D3E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F3AF2-8014-5463-81BF-F1D5107EE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21713-3BF1-0900-193F-43DE87583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76BA-BA47-1193-97D9-FF9BE400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64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99F89-A0BF-FB23-0138-CD53209FB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F65F5-B3CA-3B80-FA9A-16CB1FE91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DE588-3388-7330-49D2-DC34B70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6DCD6-2CB4-B386-A730-E4F39FFE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7959C-B617-C017-96E8-6A1872AAC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00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37630-76DC-96D1-ECC2-51888FAA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9C599-5071-327A-2B38-E1875815E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057E2-50A7-32F5-B03C-0C131997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4AFC6-2D4B-683C-9805-C4E1C68F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C962-770A-6770-24F3-66F082BD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9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56105-1F13-D2D5-AA9E-7F01323D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4FAA7-1971-05DC-E4A0-CE383A944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EEC7E-CD09-A841-30F2-350ABB2A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F00C-7AD7-DF0C-041A-6FAD6215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B9EB4-E6DC-3C3A-AE2C-1BE0999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81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6F58-BF68-2105-5D46-FB506EA7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C6413-65F6-D613-B9D6-CA8D4AFEB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FA6C7-128C-60BE-537A-327F81223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3D91F-CDF4-0F13-63EA-C65A96A1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CFC70-5A32-326B-3EEB-D3E03AFA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C3640-8BA3-938D-2451-06FF9F45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A290-3511-01D6-4893-4E82C217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05597-297B-4FB3-3D1C-512C17404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98158-17CA-9E9D-E007-79DC521E0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05E54-006A-0850-F8F2-332A9F406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6B6A7-81A9-9A52-6F3F-64ACAEA4F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9C58A-B57B-32F5-4272-38F445BA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F1C94E-C4F5-50D8-6407-B573F8A5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51EC2C-328D-6709-24B6-F143E5B2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34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AB9F-3814-E2A0-F617-E5E734CD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1EE82-CDF3-2E14-7115-02F74A4D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A4215-5911-57C2-1663-AE11B925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199F9-F7F3-9E5E-3B3C-1F547F08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83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26A50-C514-5D1D-D0B8-876C0280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FF58B5-67BF-3B78-55D7-FA517D0E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A1748-F141-EB4D-866B-5FA3CFB4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07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5AD4C-A2A7-0197-3BAF-FAB87417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B27BD-1E0C-E8D5-681F-6DC422FE6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0D977-6E1F-9AD8-BEC1-3567160B8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16A58-7423-4DB5-A309-FDE745844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34DC8-4C77-2286-FBC5-1E829CD5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96697-97F0-2270-40A3-901660CC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4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414D-39B1-1CFD-1628-5F8D4814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665B1-5097-B22A-A4F3-CD136D5D5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E920F-F507-AB44-8D57-4CB29D5D2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659040-24B7-8BAA-64F1-AA2E6E02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45683-5AED-F148-1DF1-DD37B7E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21C35-3C4B-5E55-8174-CB2598B5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3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FE6BC-DC85-3193-D582-5DCFA5C6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0AAA6-9436-1C8B-7AAC-018F4FEBD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99558-A660-7820-1192-C9AC1DD80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E1E45-5B37-4D25-A203-7F116598FDEB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7E7BB-10FE-1408-3D03-0215D9C96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6DE1-ECB9-6542-655A-2998DBDB8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570D2-9068-41E7-8419-0CF750EA0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77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itle 2">
            <a:extLst>
              <a:ext uri="{FF2B5EF4-FFF2-40B4-BE49-F238E27FC236}">
                <a16:creationId xmlns:a16="http://schemas.microsoft.com/office/drawing/2014/main" id="{C6655AFC-3C49-AA80-0205-17BB410A9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67" y="5183932"/>
            <a:ext cx="4500465" cy="619708"/>
          </a:xfrm>
        </p:spPr>
        <p:txBody>
          <a:bodyPr/>
          <a:lstStyle/>
          <a:p>
            <a:pPr algn="l"/>
            <a:r>
              <a:rPr lang="en-ZA" altLang="en-US" sz="2800" dirty="0"/>
              <a:t>Privat Ndayihanzamaso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E7DE0A-DAB5-C8C5-60CD-E1F703D2F6F5}"/>
              </a:ext>
            </a:extLst>
          </p:cNvPr>
          <p:cNvSpPr txBox="1">
            <a:spLocks/>
          </p:cNvSpPr>
          <p:nvPr/>
        </p:nvSpPr>
        <p:spPr bwMode="auto">
          <a:xfrm>
            <a:off x="0" y="48208"/>
            <a:ext cx="12192000" cy="1752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sz="3600" b="1" dirty="0">
                <a:solidFill>
                  <a:schemeClr val="bg1"/>
                </a:solidFill>
              </a:rPr>
              <a:t>Atelier de partage des recherches, des études et des initiatives existantes dans le domaine de l'Agroécologie au Burundi </a:t>
            </a:r>
            <a:endParaRPr lang="fr-BE" sz="3600" b="1" dirty="0">
              <a:solidFill>
                <a:schemeClr val="bg1"/>
              </a:solidFill>
            </a:endParaRPr>
          </a:p>
        </p:txBody>
      </p:sp>
      <p:sp>
        <p:nvSpPr>
          <p:cNvPr id="3078" name="Subtitle 2">
            <a:extLst>
              <a:ext uri="{FF2B5EF4-FFF2-40B4-BE49-F238E27FC236}">
                <a16:creationId xmlns:a16="http://schemas.microsoft.com/office/drawing/2014/main" id="{5EED68CC-C833-222B-63F2-67D5004022A0}"/>
              </a:ext>
            </a:extLst>
          </p:cNvPr>
          <p:cNvSpPr txBox="1">
            <a:spLocks/>
          </p:cNvSpPr>
          <p:nvPr/>
        </p:nvSpPr>
        <p:spPr bwMode="auto">
          <a:xfrm>
            <a:off x="3711381" y="6225073"/>
            <a:ext cx="5016500" cy="51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en-US" sz="2800" dirty="0">
                <a:solidFill>
                  <a:srgbClr val="0070C0"/>
                </a:solidFill>
              </a:rPr>
              <a:t>La Détente, 29-30 Avril 2026</a:t>
            </a:r>
            <a:endParaRPr lang="en-ZA" altLang="en-US" sz="2800" dirty="0">
              <a:solidFill>
                <a:srgbClr val="0070C0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B047963-950E-860D-535A-10C2DDEB3CA1}"/>
              </a:ext>
            </a:extLst>
          </p:cNvPr>
          <p:cNvSpPr txBox="1">
            <a:spLocks/>
          </p:cNvSpPr>
          <p:nvPr/>
        </p:nvSpPr>
        <p:spPr>
          <a:xfrm>
            <a:off x="942391" y="3418890"/>
            <a:ext cx="10767527" cy="61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ZA" altLang="en-US" sz="2800" dirty="0"/>
              <a:t>Biopesticides: </a:t>
            </a:r>
            <a:r>
              <a:rPr lang="en-ZA" altLang="en-US" sz="2800" dirty="0" err="1"/>
              <a:t>Quelques</a:t>
            </a:r>
            <a:r>
              <a:rPr lang="en-ZA" altLang="en-US" sz="2800" dirty="0"/>
              <a:t> </a:t>
            </a:r>
            <a:r>
              <a:rPr lang="en-ZA" altLang="en-US" sz="2800" dirty="0" err="1"/>
              <a:t>résultats</a:t>
            </a:r>
            <a:r>
              <a:rPr lang="en-ZA" altLang="en-US" sz="2800" dirty="0"/>
              <a:t> de recherche, forces et faiblesses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04435-51C9-41EA-BB2C-0194073F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377" y="0"/>
            <a:ext cx="3015342" cy="93183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B050"/>
                </a:solidFill>
              </a:rPr>
              <a:t>Biopesticides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58750-3387-3B2A-B15E-218740A28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634"/>
            <a:ext cx="10515600" cy="5141166"/>
          </a:xfrm>
        </p:spPr>
        <p:txBody>
          <a:bodyPr>
            <a:norm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Biopesticide: produit phytopharmaceutique dérivé de matériaux naturels (animaux, plantes, bactéries, minéraux) utilisé pour lutter contre les organismes nuisibles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 Ces alternatives écologiques agissent de manière spécifique, par exemple via des micro-organismes (</a:t>
            </a:r>
            <a:r>
              <a:rPr lang="fr-BE" i="1" dirty="0">
                <a:latin typeface="Arial" panose="020B0604020202020204" pitchFamily="34" charset="0"/>
                <a:cs typeface="Arial" panose="020B0604020202020204" pitchFamily="34" charset="0"/>
              </a:rPr>
              <a:t>Bacillus thuringiensis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) ou des extraits végétaux (azadirachtine, huile de neem)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Cependant, ils doivent être moins toxique;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Quatre grandes catégories de produits.</a:t>
            </a:r>
          </a:p>
          <a:p>
            <a:pPr lvl="1"/>
            <a:r>
              <a:rPr lang="fr-F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produits à base d’extraits de plantes</a:t>
            </a:r>
          </a:p>
          <a:p>
            <a:pPr lvl="1"/>
            <a:r>
              <a:rPr lang="fr-F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produits contenant un micro-organisme: </a:t>
            </a:r>
            <a:r>
              <a:rPr lang="fr-BE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Bacillus thuringiensis</a:t>
            </a:r>
          </a:p>
          <a:p>
            <a:pPr lvl="1"/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pheromones</a:t>
            </a:r>
          </a:p>
          <a:p>
            <a:pPr lvl="1"/>
            <a:r>
              <a:rPr lang="en-GB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biopesticides-</a:t>
            </a:r>
            <a:r>
              <a:rPr lang="en-GB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cuivre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laterite, etc.</a:t>
            </a:r>
          </a:p>
        </p:txBody>
      </p:sp>
    </p:spTree>
    <p:extLst>
      <p:ext uri="{BB962C8B-B14F-4D97-AF65-F5344CB8AC3E}">
        <p14:creationId xmlns:p14="http://schemas.microsoft.com/office/powerpoint/2010/main" val="169006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EEB94-B3B7-886E-07E3-E1C08B78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26" y="0"/>
            <a:ext cx="9128125" cy="671512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n-ZA" sz="3600" b="1" dirty="0" err="1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Pourquoi</a:t>
            </a:r>
            <a:r>
              <a:rPr lang="en-ZA" sz="3600" b="1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biopesticides? (</a:t>
            </a:r>
            <a:r>
              <a:rPr lang="en-ZA" sz="3600" b="1" dirty="0" err="1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contexte</a:t>
            </a:r>
            <a:r>
              <a:rPr lang="en-ZA" sz="3600" b="1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F225F-CD78-6C66-3F60-C790FC786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1" y="838200"/>
            <a:ext cx="7000875" cy="5816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fr-FR" sz="2400" dirty="0"/>
              <a:t>Protection de l'environnement et de la santé </a:t>
            </a:r>
          </a:p>
          <a:p>
            <a:pPr marL="514350" indent="-514350">
              <a:buAutoNum type="arabicPeriod"/>
            </a:pPr>
            <a:r>
              <a:rPr lang="fr-FR" sz="2400" dirty="0"/>
              <a:t>Efficacité ciblée et gestion des résistances</a:t>
            </a:r>
          </a:p>
          <a:p>
            <a:pPr marL="514350" indent="-514350">
              <a:buAutoNum type="arabicPeriod"/>
            </a:pPr>
            <a:r>
              <a:rPr lang="en-GB" sz="2400" dirty="0" err="1"/>
              <a:t>Pilier</a:t>
            </a:r>
            <a:r>
              <a:rPr lang="en-GB" sz="2400" dirty="0"/>
              <a:t> important de </a:t>
            </a:r>
            <a:r>
              <a:rPr lang="en-GB" sz="2400" dirty="0" err="1"/>
              <a:t>l’agriculture</a:t>
            </a:r>
            <a:r>
              <a:rPr lang="en-GB" sz="2400" dirty="0"/>
              <a:t> durable</a:t>
            </a:r>
            <a:endParaRPr lang="fr-FR" sz="2400" dirty="0"/>
          </a:p>
          <a:p>
            <a:pPr>
              <a:defRPr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Cas du Burundi: </a:t>
            </a:r>
          </a:p>
          <a:p>
            <a:pPr>
              <a:defRPr/>
            </a:pP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le respect du bon usage des pesticides pas toujours respecté </a:t>
            </a:r>
          </a:p>
          <a:p>
            <a:pPr lvl="1">
              <a:defRPr/>
            </a:pP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doses insuffisantes ou excessives</a:t>
            </a:r>
          </a:p>
          <a:p>
            <a:pPr lvl="1">
              <a:defRPr/>
            </a:pP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non-respect des intervalles entre traitements</a:t>
            </a:r>
          </a:p>
          <a:p>
            <a:pPr lvl="1">
              <a:defRPr/>
            </a:pP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application d’un pesticide non approprié </a:t>
            </a:r>
          </a:p>
          <a:p>
            <a:pPr>
              <a:defRPr/>
            </a:pPr>
            <a:r>
              <a:rPr lang="en-ZA" sz="2400" dirty="0" err="1">
                <a:latin typeface="Arial" panose="020B0604020202020204" pitchFamily="34" charset="0"/>
                <a:cs typeface="Arial" panose="020B0604020202020204" pitchFamily="34" charset="0"/>
              </a:rPr>
              <a:t>Risques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400" dirty="0" err="1">
                <a:latin typeface="Arial" panose="020B0604020202020204" pitchFamily="34" charset="0"/>
                <a:cs typeface="Arial" panose="020B0604020202020204" pitchFamily="34" charset="0"/>
              </a:rPr>
              <a:t>d’élimination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ZA" sz="2400" dirty="0" err="1">
                <a:latin typeface="Arial" panose="020B0604020202020204" pitchFamily="34" charset="0"/>
                <a:cs typeface="Arial" panose="020B0604020202020204" pitchFamily="34" charset="0"/>
              </a:rPr>
              <a:t>ennemis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400" dirty="0" err="1">
                <a:latin typeface="Arial" panose="020B0604020202020204" pitchFamily="34" charset="0"/>
                <a:cs typeface="Arial" panose="020B0604020202020204" pitchFamily="34" charset="0"/>
              </a:rPr>
              <a:t>naturels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ZA" sz="2400" dirty="0" err="1"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400" dirty="0" err="1">
                <a:latin typeface="Arial" panose="020B0604020202020204" pitchFamily="34" charset="0"/>
                <a:cs typeface="Arial" panose="020B0604020202020204" pitchFamily="34" charset="0"/>
              </a:rPr>
              <a:t>ravageurs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imites maximales de résidus (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LMRs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>
              <a:defRPr/>
            </a:pP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risque sur la santé humaine </a:t>
            </a:r>
          </a:p>
          <a:p>
            <a:pPr lvl="1">
              <a:defRPr/>
            </a:pP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pollution environnementale réelle</a:t>
            </a:r>
          </a:p>
          <a:p>
            <a:pPr marL="342900" lvl="1" indent="-342900">
              <a:defRPr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Besoins de méthodes alternatives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BD5BA7D7-299E-A66D-B2FC-38F8E29F9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" y="838200"/>
            <a:ext cx="1981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 descr="C:\Users\CélestinNIYONGERE\Desktop\Rapport d'enquête-FAO\Photos-enquête fruits et légumes\DSC05350.JPG">
            <a:extLst>
              <a:ext uri="{FF2B5EF4-FFF2-40B4-BE49-F238E27FC236}">
                <a16:creationId xmlns:a16="http://schemas.microsoft.com/office/drawing/2014/main" id="{02B152D4-2769-52EB-512B-9AB441DA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" y="3479800"/>
            <a:ext cx="203993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age 1" descr="E:\ISABU 2012\UCL\cours\cours phytopharmacie\HPIM8992.JPG">
            <a:extLst>
              <a:ext uri="{FF2B5EF4-FFF2-40B4-BE49-F238E27FC236}">
                <a16:creationId xmlns:a16="http://schemas.microsoft.com/office/drawing/2014/main" id="{3353290C-86E5-1972-0CEC-8DCCD4A4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0" y="5143500"/>
            <a:ext cx="19256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CEFE1FE-D0A3-47B3-64A1-1CCD9E16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15217"/>
            <a:ext cx="8763000" cy="597408"/>
          </a:xfrm>
        </p:spPr>
        <p:txBody>
          <a:bodyPr>
            <a:normAutofit/>
          </a:bodyPr>
          <a:lstStyle/>
          <a:p>
            <a:r>
              <a:rPr lang="fr-FR" alt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 sur les biopesticides au Burundi</a:t>
            </a:r>
            <a:endParaRPr lang="en-ZA" alt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DB1A30-EF56-5514-E996-64A4296DF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826105"/>
              </p:ext>
            </p:extLst>
          </p:nvPr>
        </p:nvGraphicFramePr>
        <p:xfrm>
          <a:off x="528637" y="4560141"/>
          <a:ext cx="11134725" cy="879432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106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1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89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441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246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9795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Pesticide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Insecticides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Herbicides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Fongicides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Rodenticides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Nématicides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>
                          <a:effectLst/>
                        </a:rPr>
                        <a:t>Molluscicide 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Médiateurs chimiques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Insecticide-nématicide 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Autre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 Total 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74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Nombre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167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74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%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62,3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 dirty="0">
                          <a:effectLst/>
                        </a:rPr>
                        <a:t>11,4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10,8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9,6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1,8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0,6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1,8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1,2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0,6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 dirty="0">
                          <a:effectLst/>
                        </a:rPr>
                        <a:t>100,0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769318D-4F81-0840-2D38-37DB177DAFA1}"/>
              </a:ext>
            </a:extLst>
          </p:cNvPr>
          <p:cNvSpPr txBox="1"/>
          <p:nvPr/>
        </p:nvSpPr>
        <p:spPr>
          <a:xfrm>
            <a:off x="5778372" y="935627"/>
            <a:ext cx="609930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Kenya et Ouganda: leaders dans la communauté </a:t>
            </a:r>
            <a:r>
              <a:rPr lang="fr-F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est-africaine</a:t>
            </a:r>
            <a:endParaRPr lang="fr-FR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seul biopesticide</a:t>
            </a:r>
            <a:r>
              <a:rPr lang="fr-BE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BE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Bacillus thuringiensis </a:t>
            </a:r>
            <a:r>
              <a:rPr lang="fr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Sérotype 3a 3b 16.000 U/mg WP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BE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noms </a:t>
            </a:r>
            <a:r>
              <a:rPr lang="fr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commerciaux:   </a:t>
            </a:r>
            <a:r>
              <a:rPr lang="fr-BE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bactospeine</a:t>
            </a:r>
            <a:r>
              <a:rPr lang="fr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BE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thuricide</a:t>
            </a:r>
            <a:r>
              <a:rPr lang="fr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fr-BE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dipel</a:t>
            </a:r>
            <a:r>
              <a:rPr lang="fr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BE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Gestion des chenilles des lépidoptères sur la culture du maïs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Thuricide</a:t>
            </a:r>
            <a:r>
              <a:rPr lang="fr-BE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B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homologué sur le faux carpocapse et les chenilles au Kenya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9F1D65-8DA5-EAFC-CFEF-AAB1E13E8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576332"/>
              </p:ext>
            </p:extLst>
          </p:nvPr>
        </p:nvGraphicFramePr>
        <p:xfrm>
          <a:off x="528637" y="5711953"/>
          <a:ext cx="11134725" cy="1030830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407612">
                  <a:extLst>
                    <a:ext uri="{9D8B030D-6E8A-4147-A177-3AD203B41FA5}">
                      <a16:colId xmlns:a16="http://schemas.microsoft.com/office/drawing/2014/main" val="2411386234"/>
                    </a:ext>
                  </a:extLst>
                </a:gridCol>
                <a:gridCol w="1610403">
                  <a:extLst>
                    <a:ext uri="{9D8B030D-6E8A-4147-A177-3AD203B41FA5}">
                      <a16:colId xmlns:a16="http://schemas.microsoft.com/office/drawing/2014/main" val="3223044422"/>
                    </a:ext>
                  </a:extLst>
                </a:gridCol>
                <a:gridCol w="2414492">
                  <a:extLst>
                    <a:ext uri="{9D8B030D-6E8A-4147-A177-3AD203B41FA5}">
                      <a16:colId xmlns:a16="http://schemas.microsoft.com/office/drawing/2014/main" val="1291977966"/>
                    </a:ext>
                  </a:extLst>
                </a:gridCol>
                <a:gridCol w="1358708">
                  <a:extLst>
                    <a:ext uri="{9D8B030D-6E8A-4147-A177-3AD203B41FA5}">
                      <a16:colId xmlns:a16="http://schemas.microsoft.com/office/drawing/2014/main" val="1392875405"/>
                    </a:ext>
                  </a:extLst>
                </a:gridCol>
                <a:gridCol w="3296538">
                  <a:extLst>
                    <a:ext uri="{9D8B030D-6E8A-4147-A177-3AD203B41FA5}">
                      <a16:colId xmlns:a16="http://schemas.microsoft.com/office/drawing/2014/main" val="3395771380"/>
                    </a:ext>
                  </a:extLst>
                </a:gridCol>
                <a:gridCol w="2046972">
                  <a:extLst>
                    <a:ext uri="{9D8B030D-6E8A-4147-A177-3AD203B41FA5}">
                      <a16:colId xmlns:a16="http://schemas.microsoft.com/office/drawing/2014/main" val="813389156"/>
                    </a:ext>
                  </a:extLst>
                </a:gridCol>
              </a:tblGrid>
              <a:tr h="29021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fr-BE" sz="1200" kern="0">
                          <a:effectLst/>
                        </a:rPr>
                        <a:t> 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Nom commercial du biopesticide 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Matière active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ON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Fabricant </a:t>
                      </a:r>
                      <a:r>
                        <a:rPr lang="en-GB" sz="1200" kern="0" dirty="0" err="1">
                          <a:effectLst/>
                        </a:rPr>
                        <a:t>ou</a:t>
                      </a:r>
                      <a:r>
                        <a:rPr lang="en-GB" sz="1200" kern="0" dirty="0">
                          <a:effectLst/>
                        </a:rPr>
                        <a:t> Representant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Pays </a:t>
                      </a:r>
                      <a:r>
                        <a:rPr lang="en-GB" sz="1200" kern="0" dirty="0" err="1">
                          <a:effectLst/>
                        </a:rPr>
                        <a:t>d’homologation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5045856"/>
                  </a:ext>
                </a:extLst>
              </a:tr>
              <a:tr h="332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1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 dirty="0">
                          <a:solidFill>
                            <a:srgbClr val="FF0000"/>
                          </a:solidFill>
                          <a:effectLst/>
                        </a:rPr>
                        <a:t>AFLASAFE KE01</a:t>
                      </a:r>
                      <a:endParaRPr lang="en-GB" sz="1200" strike="sngStrike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 dirty="0">
                          <a:solidFill>
                            <a:srgbClr val="FF0000"/>
                          </a:solidFill>
                          <a:effectLst/>
                        </a:rPr>
                        <a:t>Atoxigenic</a:t>
                      </a:r>
                      <a:endParaRPr lang="en-GB" sz="1200" strike="sngStrike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 dirty="0" err="1">
                          <a:solidFill>
                            <a:srgbClr val="FF0000"/>
                          </a:solidFill>
                          <a:effectLst/>
                        </a:rPr>
                        <a:t>Aflatoxine</a:t>
                      </a:r>
                      <a:endParaRPr lang="en-GB" sz="1200" strike="sngStrike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 dirty="0">
                          <a:solidFill>
                            <a:srgbClr val="FF0000"/>
                          </a:solidFill>
                          <a:effectLst/>
                        </a:rPr>
                        <a:t>IITA Burundi</a:t>
                      </a:r>
                      <a:endParaRPr lang="en-GB" sz="1200" strike="sngStrike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 dirty="0">
                          <a:solidFill>
                            <a:srgbClr val="FF0000"/>
                          </a:solidFill>
                          <a:effectLst/>
                        </a:rPr>
                        <a:t>Kenya et Burundi</a:t>
                      </a:r>
                      <a:endParaRPr lang="en-GB" sz="1200" strike="sngStrike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4228946"/>
                  </a:ext>
                </a:extLst>
              </a:tr>
              <a:tr h="332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2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 dirty="0">
                          <a:solidFill>
                            <a:srgbClr val="FF0000"/>
                          </a:solidFill>
                          <a:effectLst/>
                        </a:rPr>
                        <a:t>AFLASAFE BU01</a:t>
                      </a:r>
                      <a:endParaRPr lang="en-GB" sz="1200" strike="sngStrike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 dirty="0">
                          <a:solidFill>
                            <a:srgbClr val="FF0000"/>
                          </a:solidFill>
                          <a:effectLst/>
                        </a:rPr>
                        <a:t>Atoxigenic</a:t>
                      </a:r>
                      <a:endParaRPr lang="en-GB" sz="1200" strike="sngStrike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>
                          <a:solidFill>
                            <a:srgbClr val="FF0000"/>
                          </a:solidFill>
                          <a:effectLst/>
                        </a:rPr>
                        <a:t>Aflatoxine</a:t>
                      </a:r>
                      <a:endParaRPr lang="en-GB" sz="1200" strike="sngStrike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 dirty="0">
                          <a:solidFill>
                            <a:srgbClr val="FF0000"/>
                          </a:solidFill>
                          <a:effectLst/>
                        </a:rPr>
                        <a:t>IITA Burundi</a:t>
                      </a:r>
                      <a:endParaRPr lang="en-GB" sz="1200" strike="sngStrike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strike="sngStrike" kern="0" dirty="0">
                          <a:solidFill>
                            <a:srgbClr val="FF0000"/>
                          </a:solidFill>
                          <a:effectLst/>
                        </a:rPr>
                        <a:t>Burundi</a:t>
                      </a:r>
                      <a:endParaRPr lang="en-GB" sz="1200" strike="sngStrike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4406245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EE8751C-EB2C-496D-F4F7-AF9BC4C05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262624"/>
              </p:ext>
            </p:extLst>
          </p:nvPr>
        </p:nvGraphicFramePr>
        <p:xfrm>
          <a:off x="811763" y="808164"/>
          <a:ext cx="4907902" cy="3479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9628-FF04-B3E5-0A9F-AF86D2B3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0"/>
            <a:ext cx="12009120" cy="79474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Innovations en protection des cultures/Réduction des risques de pesticides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A3927-AAD1-0EFD-9C60-4CDFD150F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548" y="935842"/>
            <a:ext cx="7317789" cy="197968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300"/>
              </a:spcAft>
              <a:buNone/>
            </a:pPr>
            <a:r>
              <a:rPr lang="fr-BE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Biopesticides pour réduire les risques des pesticides : </a:t>
            </a:r>
          </a:p>
          <a:p>
            <a:pPr marL="800100" lvl="1" indent="-342900" algn="just">
              <a:lnSpc>
                <a:spcPct val="115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fr-FR" sz="1800" b="0" i="0" u="none" strike="sng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Bacillus </a:t>
            </a:r>
            <a:r>
              <a:rPr lang="fr-FR" sz="1800" b="0" i="0" u="none" strike="sng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turgiensis</a:t>
            </a:r>
            <a:r>
              <a:rPr lang="fr-FR" sz="1800" b="0" i="0" u="none" strike="sng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32000 IU (3 et 4g </a:t>
            </a:r>
            <a:r>
              <a:rPr lang="fr-FR" sz="1800" strike="sngStrike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fr-FR" sz="1800" b="0" i="0" u="none" strike="sng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15 </a:t>
            </a:r>
            <a:r>
              <a:rPr lang="fr-FR" sz="1800" strike="sngStrike" dirty="0">
                <a:solidFill>
                  <a:srgbClr val="FF0000"/>
                </a:solidFill>
                <a:latin typeface="Times New Roman" panose="02020603050405020304" pitchFamily="18" charset="0"/>
              </a:rPr>
              <a:t>L </a:t>
            </a:r>
            <a:r>
              <a:rPr lang="fr-FR" sz="1800" b="0" i="0" u="none" strike="sng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d’eau)</a:t>
            </a:r>
          </a:p>
          <a:p>
            <a:pPr marL="800100" lvl="1" indent="-342900" algn="just">
              <a:lnSpc>
                <a:spcPct val="115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fr-FR" sz="1800" b="0" i="0" u="none" strike="sng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Emamectin</a:t>
            </a:r>
            <a:r>
              <a:rPr lang="fr-FR" sz="1800" b="0" i="0" u="none" strike="sng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Benzoate 5% (9 et 12,5 g/ 15 L’eau )</a:t>
            </a:r>
            <a:endParaRPr lang="fr-BE" sz="1800" strike="sngStrike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300"/>
              </a:spcAft>
              <a:buNone/>
            </a:pPr>
            <a:r>
              <a:rPr lang="fr-BE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Extraits de plantes pesticides: </a:t>
            </a:r>
          </a:p>
        </p:txBody>
      </p:sp>
      <p:pic>
        <p:nvPicPr>
          <p:cNvPr id="4" name="Image 20" descr="blob">
            <a:extLst>
              <a:ext uri="{FF2B5EF4-FFF2-40B4-BE49-F238E27FC236}">
                <a16:creationId xmlns:a16="http://schemas.microsoft.com/office/drawing/2014/main" id="{3BA81620-685E-8228-47F6-D6D3ED98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1" y="935842"/>
            <a:ext cx="4449082" cy="249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2D620-738A-2033-FDD6-54DA0723FE96}"/>
              </a:ext>
            </a:extLst>
          </p:cNvPr>
          <p:cNvSpPr txBox="1"/>
          <p:nvPr/>
        </p:nvSpPr>
        <p:spPr>
          <a:xfrm>
            <a:off x="117781" y="3460701"/>
            <a:ext cx="454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Gestion de la chenille légionnaire</a:t>
            </a:r>
          </a:p>
        </p:txBody>
      </p:sp>
      <p:pic>
        <p:nvPicPr>
          <p:cNvPr id="6" name="Image 24">
            <a:extLst>
              <a:ext uri="{FF2B5EF4-FFF2-40B4-BE49-F238E27FC236}">
                <a16:creationId xmlns:a16="http://schemas.microsoft.com/office/drawing/2014/main" id="{1928304C-F158-C227-B2D8-090AC087E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12338" r="18980"/>
          <a:stretch>
            <a:fillRect/>
          </a:stretch>
        </p:blipFill>
        <p:spPr bwMode="auto">
          <a:xfrm>
            <a:off x="2541422" y="4375204"/>
            <a:ext cx="2055126" cy="194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C9C178-47A5-C1B4-A9EE-1E8BE32B1B7C}"/>
              </a:ext>
            </a:extLst>
          </p:cNvPr>
          <p:cNvSpPr txBox="1"/>
          <p:nvPr/>
        </p:nvSpPr>
        <p:spPr>
          <a:xfrm>
            <a:off x="4877321" y="5317861"/>
            <a:ext cx="73177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trike="sngStrik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fr-FR" sz="20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000" strike="sngStrik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Emamectin</a:t>
            </a:r>
            <a:r>
              <a:rPr lang="fr-FR" sz="20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efficaces et pratiques en cultures intensives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Extraits de plantes efficaces dans les conditions IPM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Pratiques dans le contexte de petites exploitations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Besoin de multiplier ces plantes pour la disponibilité</a:t>
            </a:r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5755908A-BDC7-0810-B9CD-73834AE2CA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5" b="30776"/>
          <a:stretch/>
        </p:blipFill>
        <p:spPr bwMode="auto">
          <a:xfrm>
            <a:off x="147466" y="4375204"/>
            <a:ext cx="1847850" cy="1885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F34CFA-9C6B-EEB8-5D48-FE022C614BF6}"/>
              </a:ext>
            </a:extLst>
          </p:cNvPr>
          <p:cNvCxnSpPr>
            <a:cxnSpLocks/>
          </p:cNvCxnSpPr>
          <p:nvPr/>
        </p:nvCxnSpPr>
        <p:spPr>
          <a:xfrm>
            <a:off x="2058812" y="5247249"/>
            <a:ext cx="3960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D29DFC-4B89-7164-F525-95062299B1E6}"/>
              </a:ext>
            </a:extLst>
          </p:cNvPr>
          <p:cNvSpPr txBox="1"/>
          <p:nvPr/>
        </p:nvSpPr>
        <p:spPr>
          <a:xfrm>
            <a:off x="201440" y="6260519"/>
            <a:ext cx="454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Préparation d’extrait de neem</a:t>
            </a:r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6E8983EA-F9E5-9408-F768-D066B93F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28" y="2555245"/>
            <a:ext cx="2016879" cy="254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B3807E-3340-A007-7808-C4C0F0649FD0}"/>
              </a:ext>
            </a:extLst>
          </p:cNvPr>
          <p:cNvSpPr/>
          <p:nvPr/>
        </p:nvSpPr>
        <p:spPr>
          <a:xfrm>
            <a:off x="4661646" y="4703410"/>
            <a:ext cx="2274884" cy="5032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Poudre de </a:t>
            </a:r>
            <a:r>
              <a:rPr lang="en-US" b="1" dirty="0" err="1"/>
              <a:t>feuilles</a:t>
            </a:r>
            <a:r>
              <a:rPr lang="en-US" b="1" dirty="0"/>
              <a:t> de</a:t>
            </a:r>
          </a:p>
          <a:p>
            <a:pPr algn="ctr">
              <a:defRPr/>
            </a:pPr>
            <a:r>
              <a:rPr lang="en-US" b="1" dirty="0"/>
              <a:t> </a:t>
            </a:r>
            <a:r>
              <a:rPr lang="en-US" b="1" i="1" dirty="0"/>
              <a:t>Melia sp.</a:t>
            </a:r>
            <a:endParaRPr lang="en-US" b="1" dirty="0"/>
          </a:p>
        </p:txBody>
      </p:sp>
      <p:pic>
        <p:nvPicPr>
          <p:cNvPr id="15" name="Image 12">
            <a:extLst>
              <a:ext uri="{FF2B5EF4-FFF2-40B4-BE49-F238E27FC236}">
                <a16:creationId xmlns:a16="http://schemas.microsoft.com/office/drawing/2014/main" id="{43AF2612-C0D4-53BF-F958-D3E5CB25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54" y="2695950"/>
            <a:ext cx="2545933" cy="224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4">
            <a:extLst>
              <a:ext uri="{FF2B5EF4-FFF2-40B4-BE49-F238E27FC236}">
                <a16:creationId xmlns:a16="http://schemas.microsoft.com/office/drawing/2014/main" id="{A210339B-A8B4-5E9A-918B-63C944C37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84" y="2701605"/>
            <a:ext cx="2006111" cy="213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49414E-256F-BAAD-EA53-B00F23B849A2}"/>
              </a:ext>
            </a:extLst>
          </p:cNvPr>
          <p:cNvSpPr/>
          <p:nvPr/>
        </p:nvSpPr>
        <p:spPr>
          <a:xfrm>
            <a:off x="9474284" y="4763343"/>
            <a:ext cx="2300949" cy="5016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Poudre de Grains de neem </a:t>
            </a:r>
            <a:r>
              <a:rPr lang="fr-BE" b="1" dirty="0"/>
              <a:t>séchés</a:t>
            </a:r>
            <a:endParaRPr lang="fr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13C3B3-8BB1-DA46-DA49-0FE8142BA26C}"/>
              </a:ext>
            </a:extLst>
          </p:cNvPr>
          <p:cNvSpPr/>
          <p:nvPr/>
        </p:nvSpPr>
        <p:spPr>
          <a:xfrm>
            <a:off x="7134302" y="4744011"/>
            <a:ext cx="2006111" cy="5032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Grains de neem </a:t>
            </a:r>
            <a:r>
              <a:rPr lang="fr-BE" b="1" dirty="0"/>
              <a:t>séchés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3617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73BD-B22E-914C-623F-05E7AB6E2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033" y="83683"/>
            <a:ext cx="9898967" cy="1603375"/>
          </a:xfrm>
        </p:spPr>
        <p:txBody>
          <a:bodyPr>
            <a:normAutofit lnSpcReduction="10000"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Extrait de feuilles fraiches de neem + eau savonneuse: 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Très efficace contre les pucerons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Pratiques pour petites exploitations/ arbres fruitiers dans les résidences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Fiches techniques disponibles en Kirundi et en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francais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B4D8655-6C3A-1FDD-20F9-C294CD54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0" b="30951"/>
          <a:stretch/>
        </p:blipFill>
        <p:spPr bwMode="auto">
          <a:xfrm>
            <a:off x="0" y="55030"/>
            <a:ext cx="2194559" cy="184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C85CC-2573-5869-ABDB-B7BEF51A9CCA}"/>
              </a:ext>
            </a:extLst>
          </p:cNvPr>
          <p:cNvSpPr txBox="1"/>
          <p:nvPr/>
        </p:nvSpPr>
        <p:spPr>
          <a:xfrm>
            <a:off x="-98474" y="1784868"/>
            <a:ext cx="326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Gestion des pucerons chou/agrumes/autres cultures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1A21BC5-CE40-F25F-F3A5-C43FBF3A3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7" y="2628821"/>
            <a:ext cx="2024294" cy="215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BDFEC8C-1338-4A35-BCFC-2CC9EDC4C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5" y="4881438"/>
            <a:ext cx="2024294" cy="194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8CAEF0-5EFB-745E-4305-763A7FD24727}"/>
              </a:ext>
            </a:extLst>
          </p:cNvPr>
          <p:cNvSpPr txBox="1">
            <a:spLocks/>
          </p:cNvSpPr>
          <p:nvPr/>
        </p:nvSpPr>
        <p:spPr>
          <a:xfrm>
            <a:off x="2529839" y="2626818"/>
            <a:ext cx="9017391" cy="92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Matières inertes dans la gestion des insectes des denrées de haricot et de maïs en stock: </a:t>
            </a:r>
          </a:p>
        </p:txBody>
      </p:sp>
      <p:pic>
        <p:nvPicPr>
          <p:cNvPr id="2" name="Image 6">
            <a:extLst>
              <a:ext uri="{FF2B5EF4-FFF2-40B4-BE49-F238E27FC236}">
                <a16:creationId xmlns:a16="http://schemas.microsoft.com/office/drawing/2014/main" id="{4B4CEEC4-86A8-1E08-D332-0C339DBF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73" y="3655286"/>
            <a:ext cx="30480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AD313D-E9BF-A789-B1DB-3CE8C90D7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44" y="3532805"/>
            <a:ext cx="27987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0">
            <a:extLst>
              <a:ext uri="{FF2B5EF4-FFF2-40B4-BE49-F238E27FC236}">
                <a16:creationId xmlns:a16="http://schemas.microsoft.com/office/drawing/2014/main" id="{3181414D-74F2-6E34-F961-F46A7157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561" y="3242130"/>
            <a:ext cx="38354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3A1A7D-B3B9-ADC3-75B1-41E96812B6D0}"/>
              </a:ext>
            </a:extLst>
          </p:cNvPr>
          <p:cNvSpPr/>
          <p:nvPr/>
        </p:nvSpPr>
        <p:spPr>
          <a:xfrm>
            <a:off x="9208685" y="6116639"/>
            <a:ext cx="2813050" cy="5016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/>
              <a:t>Calcaire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50F93A-F906-9AD2-F65F-46C2C0220B75}"/>
              </a:ext>
            </a:extLst>
          </p:cNvPr>
          <p:cNvSpPr/>
          <p:nvPr/>
        </p:nvSpPr>
        <p:spPr>
          <a:xfrm>
            <a:off x="2953273" y="6142911"/>
            <a:ext cx="2814638" cy="5016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Kaolin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72EC17-3A44-0C1F-05E1-EF86083BE144}"/>
              </a:ext>
            </a:extLst>
          </p:cNvPr>
          <p:cNvSpPr/>
          <p:nvPr/>
        </p:nvSpPr>
        <p:spPr>
          <a:xfrm>
            <a:off x="6209985" y="6116639"/>
            <a:ext cx="2814638" cy="5016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Laterite</a:t>
            </a:r>
          </a:p>
        </p:txBody>
      </p:sp>
    </p:spTree>
    <p:extLst>
      <p:ext uri="{BB962C8B-B14F-4D97-AF65-F5344CB8AC3E}">
        <p14:creationId xmlns:p14="http://schemas.microsoft.com/office/powerpoint/2010/main" val="3474708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0033-6CA4-8663-0AF4-EF23E4D4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97" y="0"/>
            <a:ext cx="2007637" cy="67990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Forces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8B4A7-9572-CB26-F1E7-8EE4DFDC9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21" y="679905"/>
            <a:ext cx="10804849" cy="214727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Existence de la force du changement: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Organisations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engagées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mobilisés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au Burundi pour la reduction des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risques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liées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l’usage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des pesticides;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Volonté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manifeste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Gouvernement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producteurs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de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considérer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les biopesticides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A0C260-84F7-97F3-97E9-01A119A93C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75420"/>
              </p:ext>
            </p:extLst>
          </p:nvPr>
        </p:nvGraphicFramePr>
        <p:xfrm>
          <a:off x="205273" y="2592029"/>
          <a:ext cx="11492206" cy="44712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20699">
                  <a:extLst>
                    <a:ext uri="{9D8B030D-6E8A-4147-A177-3AD203B41FA5}">
                      <a16:colId xmlns:a16="http://schemas.microsoft.com/office/drawing/2014/main" val="2411386234"/>
                    </a:ext>
                  </a:extLst>
                </a:gridCol>
                <a:gridCol w="1662105">
                  <a:extLst>
                    <a:ext uri="{9D8B030D-6E8A-4147-A177-3AD203B41FA5}">
                      <a16:colId xmlns:a16="http://schemas.microsoft.com/office/drawing/2014/main" val="3223044422"/>
                    </a:ext>
                  </a:extLst>
                </a:gridCol>
                <a:gridCol w="2492010">
                  <a:extLst>
                    <a:ext uri="{9D8B030D-6E8A-4147-A177-3AD203B41FA5}">
                      <a16:colId xmlns:a16="http://schemas.microsoft.com/office/drawing/2014/main" val="1291977966"/>
                    </a:ext>
                  </a:extLst>
                </a:gridCol>
                <a:gridCol w="1402329">
                  <a:extLst>
                    <a:ext uri="{9D8B030D-6E8A-4147-A177-3AD203B41FA5}">
                      <a16:colId xmlns:a16="http://schemas.microsoft.com/office/drawing/2014/main" val="1392875405"/>
                    </a:ext>
                  </a:extLst>
                </a:gridCol>
                <a:gridCol w="3402374">
                  <a:extLst>
                    <a:ext uri="{9D8B030D-6E8A-4147-A177-3AD203B41FA5}">
                      <a16:colId xmlns:a16="http://schemas.microsoft.com/office/drawing/2014/main" val="3395771380"/>
                    </a:ext>
                  </a:extLst>
                </a:gridCol>
                <a:gridCol w="2112689">
                  <a:extLst>
                    <a:ext uri="{9D8B030D-6E8A-4147-A177-3AD203B41FA5}">
                      <a16:colId xmlns:a16="http://schemas.microsoft.com/office/drawing/2014/main" val="813389156"/>
                    </a:ext>
                  </a:extLst>
                </a:gridCol>
              </a:tblGrid>
              <a:tr h="24646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fr-BE" sz="1200" kern="0">
                          <a:effectLst/>
                        </a:rPr>
                        <a:t> 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Nom commercial du biopesticide 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Matière active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ON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Fabricant ou Representant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Pays d’homologation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5045856"/>
                  </a:ext>
                </a:extLst>
              </a:tr>
              <a:tr h="4338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1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MAZAO ACHIEVE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Metarhizium anisopliae ICIPE 78 1*1011 </a:t>
                      </a:r>
                      <a:r>
                        <a:rPr lang="en-GB" sz="1200" kern="0" dirty="0" err="1">
                          <a:effectLst/>
                        </a:rPr>
                        <a:t>cfu</a:t>
                      </a:r>
                      <a:r>
                        <a:rPr lang="en-GB" sz="1200" kern="0" dirty="0">
                          <a:effectLst/>
                        </a:rPr>
                        <a:t>/ml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Chenille legionnaire d'automne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Real IPM Company (K) Ltd, Thika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Kenya et </a:t>
                      </a:r>
                      <a:r>
                        <a:rPr lang="en-GB" sz="1200" kern="0" dirty="0" err="1">
                          <a:effectLst/>
                        </a:rPr>
                        <a:t>Ouganda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4228946"/>
                  </a:ext>
                </a:extLst>
              </a:tr>
              <a:tr h="4338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2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HALT NEO 5% WP Wettable Powder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Bacillus thuringiensis sub-spsecies kurstaki 32000 IU/mg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Chenille legionnaire d'automne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Osho Chemical Industries Limited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Kenya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4406245"/>
                  </a:ext>
                </a:extLst>
              </a:tr>
              <a:tr h="57852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3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FAWLIGEN SC Suspension Concentrate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Spodoptera </a:t>
                      </a:r>
                      <a:r>
                        <a:rPr lang="en-GB" sz="1200" kern="0" dirty="0" err="1">
                          <a:effectLst/>
                        </a:rPr>
                        <a:t>frugiperda</a:t>
                      </a:r>
                      <a:r>
                        <a:rPr lang="en-GB" sz="1200" kern="0" dirty="0">
                          <a:effectLst/>
                        </a:rPr>
                        <a:t> multiple </a:t>
                      </a:r>
                      <a:r>
                        <a:rPr lang="en-GB" sz="1200" kern="0" dirty="0" err="1">
                          <a:effectLst/>
                        </a:rPr>
                        <a:t>Nucleopolyhedrovirus</a:t>
                      </a:r>
                      <a:r>
                        <a:rPr lang="en-GB" sz="1200" kern="0" dirty="0">
                          <a:effectLst/>
                        </a:rPr>
                        <a:t> 34.2%; 7.5 x109 occlusion bodies per ml product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Chenille legionnaire d'automne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Arysta </a:t>
                      </a:r>
                      <a:r>
                        <a:rPr lang="en-GB" sz="1200" kern="0" dirty="0" err="1">
                          <a:effectLst/>
                        </a:rPr>
                        <a:t>Lifescience</a:t>
                      </a:r>
                      <a:r>
                        <a:rPr lang="en-GB" sz="1200" kern="0" dirty="0">
                          <a:effectLst/>
                        </a:rPr>
                        <a:t> (K) Ltd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Kenya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9265502"/>
                  </a:ext>
                </a:extLst>
              </a:tr>
              <a:tr h="57852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4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LITTOVIR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Spodoptera littoralis Nucleopolyhedrovirus (SpliNPV) 5 x 1011 Occlusion bodies/litre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Chenille legionnaire d'automne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Andermatt Kenya Limited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Kenya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6657690"/>
                  </a:ext>
                </a:extLst>
              </a:tr>
              <a:tr h="34514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BIOPOWER 1.5 Liquid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Beauveria bassiana 1.0*108 </a:t>
                      </a:r>
                      <a:r>
                        <a:rPr lang="en-GB" sz="1200" kern="0" dirty="0" err="1">
                          <a:effectLst/>
                        </a:rPr>
                        <a:t>cfu</a:t>
                      </a:r>
                      <a:r>
                        <a:rPr lang="en-GB" sz="1200" kern="0" dirty="0">
                          <a:effectLst/>
                        </a:rPr>
                        <a:t>/ml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Pucerons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Osho Chemical Industries Ltd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Kenya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extLst>
                  <a:ext uri="{0D108BD9-81ED-4DB2-BD59-A6C34878D82A}">
                    <a16:rowId xmlns:a16="http://schemas.microsoft.com/office/drawing/2014/main" val="35308696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FORTUNE AZA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Azadirachtin 1000ppm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 err="1">
                          <a:effectLst/>
                        </a:rPr>
                        <a:t>Pucerons</a:t>
                      </a:r>
                      <a:r>
                        <a:rPr lang="en-GB" sz="1200" kern="0" dirty="0">
                          <a:effectLst/>
                        </a:rPr>
                        <a:t> et mouches blanches 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Agrichem Africa Limited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Kenya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extLst>
                  <a:ext uri="{0D108BD9-81ED-4DB2-BD59-A6C34878D82A}">
                    <a16:rowId xmlns:a16="http://schemas.microsoft.com/office/drawing/2014/main" val="2460046889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OZONEEM 1% EC 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Azadirachtin 1%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 err="1">
                          <a:effectLst/>
                        </a:rPr>
                        <a:t>Pucerons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Local Agent: Elgon (K) Ltd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Kenya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extLst>
                  <a:ext uri="{0D108BD9-81ED-4DB2-BD59-A6C34878D82A}">
                    <a16:rowId xmlns:a16="http://schemas.microsoft.com/office/drawing/2014/main" val="3186434958"/>
                  </a:ext>
                </a:extLst>
              </a:tr>
              <a:tr h="43853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BIO MAGIC 1.5 LF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Metarhizium anisopliae 1.0x109 cfu/ml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Pucerons et mouches blanches 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Osho Chemical Industries Ltd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Kenya</a:t>
                      </a:r>
                      <a:endParaRPr lang="en-GB" sz="1200" kern="100" dirty="0">
                        <a:effectLst/>
                      </a:endParaRPr>
                    </a:p>
                    <a:p>
                      <a:pPr algn="just">
                        <a:spcAft>
                          <a:spcPts val="600"/>
                        </a:spcAft>
                        <a:buNone/>
                      </a:pPr>
                      <a:r>
                        <a:rPr lang="en-GB" sz="1200" kern="100" dirty="0">
                          <a:effectLst/>
                        </a:rPr>
                        <a:t>et </a:t>
                      </a:r>
                      <a:r>
                        <a:rPr lang="en-GB" sz="1200" kern="100" dirty="0" err="1">
                          <a:effectLst/>
                        </a:rPr>
                        <a:t>Ouganda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extLst>
                  <a:ext uri="{0D108BD9-81ED-4DB2-BD59-A6C34878D82A}">
                    <a16:rowId xmlns:a16="http://schemas.microsoft.com/office/drawing/2014/main" val="3078486245"/>
                  </a:ext>
                </a:extLst>
              </a:tr>
              <a:tr h="57852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it-IT" sz="1200" kern="100">
                          <a:effectLst/>
                        </a:rPr>
                        <a:t>Mazao campaign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u="sng" kern="0">
                          <a:effectLst/>
                        </a:rPr>
                        <a:t>Metarhizium</a:t>
                      </a:r>
                      <a:r>
                        <a:rPr lang="en-GB" sz="1200" kern="0">
                          <a:effectLst/>
                        </a:rPr>
                        <a:t> </a:t>
                      </a:r>
                      <a:r>
                        <a:rPr lang="en-GB" sz="1200" u="sng" kern="0">
                          <a:effectLst/>
                        </a:rPr>
                        <a:t>anisopliae</a:t>
                      </a:r>
                      <a:r>
                        <a:rPr lang="en-GB" sz="1200" kern="0">
                          <a:effectLst/>
                        </a:rPr>
                        <a:t> strain ICIPE 69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>
                          <a:effectLst/>
                        </a:rPr>
                        <a:t>Pucerons et mouches blanches </a:t>
                      </a:r>
                      <a:endParaRPr lang="en-GB" sz="1200" kern="10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Real IPM, Kenya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GB" sz="1200" kern="0" dirty="0">
                          <a:effectLst/>
                        </a:rPr>
                        <a:t>Kenya and Uganda</a:t>
                      </a:r>
                      <a:endParaRPr lang="en-GB" sz="1200" kern="1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/>
                </a:tc>
                <a:extLst>
                  <a:ext uri="{0D108BD9-81ED-4DB2-BD59-A6C34878D82A}">
                    <a16:rowId xmlns:a16="http://schemas.microsoft.com/office/drawing/2014/main" val="1901535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06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07DA9-B025-36AD-3B1F-A6C850B7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BAEDC-8915-4B71-72E6-E298CB39C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987" y="147449"/>
            <a:ext cx="3817776" cy="633251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Faiblesses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D3C32-7669-3E97-EC58-25E71605E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585" y="802435"/>
            <a:ext cx="8509520" cy="5813764"/>
          </a:xfrm>
        </p:spPr>
        <p:txBody>
          <a:bodyPr>
            <a:noAutofit/>
          </a:bodyPr>
          <a:lstStyle/>
          <a:p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promus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au Burundi: </a:t>
            </a:r>
          </a:p>
          <a:p>
            <a:pPr lvl="1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Seulement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insectes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petite echelle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Options de grande echelle (biopesticides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industrielles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Explorer les options pour les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categories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d’organismes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nuisibles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bactéries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champignons, oomycetes, virus) </a:t>
            </a:r>
          </a:p>
          <a:p>
            <a:pPr lvl="2"/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Appuyer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les efforts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d’homologation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des biopesticides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industrielles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Appuyer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variétés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pours les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oomycètes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et les virus</a:t>
            </a:r>
          </a:p>
          <a:p>
            <a:pPr marL="228600" lvl="1">
              <a:spcBef>
                <a:spcPts val="1000"/>
              </a:spcBef>
            </a:pP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Produits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bio/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agroecolo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payés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juste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valeur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(pas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incitatif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marL="685800" lvl="2">
              <a:spcBef>
                <a:spcPts val="1000"/>
              </a:spcBef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Payer à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l’agriculteur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les efforts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déployés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1000"/>
              </a:spcBef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Forces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éparpillées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-Absence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d’effort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collectif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24">
            <a:extLst>
              <a:ext uri="{FF2B5EF4-FFF2-40B4-BE49-F238E27FC236}">
                <a16:creationId xmlns:a16="http://schemas.microsoft.com/office/drawing/2014/main" id="{C1A29BAE-415A-4141-5FC6-CBF7B774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12338" r="18980"/>
          <a:stretch>
            <a:fillRect/>
          </a:stretch>
        </p:blipFill>
        <p:spPr bwMode="auto">
          <a:xfrm>
            <a:off x="175726" y="169184"/>
            <a:ext cx="2135395" cy="201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24">
            <a:extLst>
              <a:ext uri="{FF2B5EF4-FFF2-40B4-BE49-F238E27FC236}">
                <a16:creationId xmlns:a16="http://schemas.microsoft.com/office/drawing/2014/main" id="{AC3A8BAC-A0CA-FD6F-CAEB-209EA6C82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12338" r="18980"/>
          <a:stretch>
            <a:fillRect/>
          </a:stretch>
        </p:blipFill>
        <p:spPr bwMode="auto">
          <a:xfrm>
            <a:off x="175726" y="2264846"/>
            <a:ext cx="2135396" cy="201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4">
            <a:extLst>
              <a:ext uri="{FF2B5EF4-FFF2-40B4-BE49-F238E27FC236}">
                <a16:creationId xmlns:a16="http://schemas.microsoft.com/office/drawing/2014/main" id="{76F32C8B-18F0-3468-0FD7-7AF86BCEE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12338" r="18980"/>
          <a:stretch>
            <a:fillRect/>
          </a:stretch>
        </p:blipFill>
        <p:spPr bwMode="auto">
          <a:xfrm>
            <a:off x="175726" y="4432140"/>
            <a:ext cx="2135396" cy="201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48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A43C5-60CE-4C28-C9CA-FEFB57EB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3" y="14402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solidFill>
                  <a:srgbClr val="00B050"/>
                </a:solidFill>
              </a:rPr>
              <a:t>Merci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3CF04-12EA-B7CB-D4AD-23867593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89" y="3333524"/>
            <a:ext cx="3104222" cy="330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55EE9E84-8E9F-3042-F381-09421E9A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5" b="30775"/>
          <a:stretch>
            <a:fillRect/>
          </a:stretch>
        </p:blipFill>
        <p:spPr bwMode="auto">
          <a:xfrm>
            <a:off x="174889" y="3429000"/>
            <a:ext cx="3217008" cy="328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90FF30B-5025-B1DA-7062-4B7136191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63" y="3429001"/>
            <a:ext cx="2730260" cy="328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860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821</Words>
  <Application>Microsoft Office PowerPoint</Application>
  <PresentationFormat>Grand écran</PresentationFormat>
  <Paragraphs>181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Times New Roman</vt:lpstr>
      <vt:lpstr>Office Theme</vt:lpstr>
      <vt:lpstr>Présentation PowerPoint</vt:lpstr>
      <vt:lpstr>Biopesticides</vt:lpstr>
      <vt:lpstr>Pourquoi les biopesticides? (contexte)</vt:lpstr>
      <vt:lpstr>Situation sur les biopesticides au Burundi</vt:lpstr>
      <vt:lpstr>Innovations en protection des cultures/Réduction des risques de pesticides</vt:lpstr>
      <vt:lpstr>Présentation PowerPoint</vt:lpstr>
      <vt:lpstr>Forces</vt:lpstr>
      <vt:lpstr>Faiblesses 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Innovations en protection des cultures/Réduction des risques de pesticides</dc:title>
  <dc:creator>HP</dc:creator>
  <cp:lastModifiedBy>INADES</cp:lastModifiedBy>
  <cp:revision>7</cp:revision>
  <dcterms:created xsi:type="dcterms:W3CDTF">2023-05-24T06:44:55Z</dcterms:created>
  <dcterms:modified xsi:type="dcterms:W3CDTF">2026-05-11T12:34:41Z</dcterms:modified>
</cp:coreProperties>
</file>